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7.jpg" ContentType="image/jpeg"/>
  <Override PartName="/ppt/media/image19.jpg" ContentType="image/jpeg"/>
  <Override PartName="/ppt/media/image20.jpg" ContentType="image/jpeg"/>
  <Override PartName="/ppt/media/image21.jpg" ContentType="image/jpeg"/>
  <Override PartName="/ppt/media/image23.jpg" ContentType="image/jpeg"/>
  <Override PartName="/ppt/media/image2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69" r:id="rId4"/>
    <p:sldId id="270" r:id="rId5"/>
    <p:sldId id="295" r:id="rId6"/>
    <p:sldId id="296" r:id="rId7"/>
    <p:sldId id="271" r:id="rId8"/>
    <p:sldId id="297" r:id="rId9"/>
    <p:sldId id="267" r:id="rId10"/>
  </p:sldIdLst>
  <p:sldSz cx="10693400" cy="74041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14"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230" cy="345590"/>
          </a:xfrm>
          <a:prstGeom prst="rect">
            <a:avLst/>
          </a:prstGeom>
        </p:spPr>
        <p:txBody>
          <a:bodyPr vert="horz" lIns="85412" tIns="42707" rIns="85412" bIns="42707" rtlCol="0"/>
          <a:lstStyle>
            <a:lvl1pPr algn="l">
              <a:defRPr sz="1100"/>
            </a:lvl1pPr>
          </a:lstStyle>
          <a:p>
            <a:endParaRPr lang="id-ID"/>
          </a:p>
        </p:txBody>
      </p:sp>
      <p:sp>
        <p:nvSpPr>
          <p:cNvPr id="3" name="Date Placeholder 2"/>
          <p:cNvSpPr>
            <a:spLocks noGrp="1"/>
          </p:cNvSpPr>
          <p:nvPr>
            <p:ph type="dt" idx="1"/>
          </p:nvPr>
        </p:nvSpPr>
        <p:spPr>
          <a:xfrm>
            <a:off x="5676584" y="0"/>
            <a:ext cx="4340742" cy="345590"/>
          </a:xfrm>
          <a:prstGeom prst="rect">
            <a:avLst/>
          </a:prstGeom>
        </p:spPr>
        <p:txBody>
          <a:bodyPr vert="horz" lIns="85412" tIns="42707" rIns="85412" bIns="42707" rtlCol="0"/>
          <a:lstStyle>
            <a:lvl1pPr algn="r">
              <a:defRPr sz="1100"/>
            </a:lvl1pPr>
          </a:lstStyle>
          <a:p>
            <a:fld id="{158CE708-9585-40FB-B8B5-896D434369D7}" type="datetimeFigureOut">
              <a:rPr lang="id-ID" smtClean="0"/>
              <a:t>18/11/2019</a:t>
            </a:fld>
            <a:endParaRPr lang="id-ID"/>
          </a:p>
        </p:txBody>
      </p:sp>
      <p:sp>
        <p:nvSpPr>
          <p:cNvPr id="4" name="Slide Image Placeholder 3"/>
          <p:cNvSpPr>
            <a:spLocks noGrp="1" noRot="1" noChangeAspect="1"/>
          </p:cNvSpPr>
          <p:nvPr>
            <p:ph type="sldImg" idx="2"/>
          </p:nvPr>
        </p:nvSpPr>
        <p:spPr>
          <a:xfrm>
            <a:off x="3330575" y="860425"/>
            <a:ext cx="3359150" cy="2325688"/>
          </a:xfrm>
          <a:prstGeom prst="rect">
            <a:avLst/>
          </a:prstGeom>
          <a:noFill/>
          <a:ln w="12700">
            <a:solidFill>
              <a:prstClr val="black"/>
            </a:solidFill>
          </a:ln>
        </p:spPr>
        <p:txBody>
          <a:bodyPr vert="horz" lIns="85412" tIns="42707" rIns="85412" bIns="42707" rtlCol="0" anchor="ctr"/>
          <a:lstStyle/>
          <a:p>
            <a:endParaRPr lang="id-ID"/>
          </a:p>
        </p:txBody>
      </p:sp>
      <p:sp>
        <p:nvSpPr>
          <p:cNvPr id="5" name="Notes Placeholder 4"/>
          <p:cNvSpPr>
            <a:spLocks noGrp="1"/>
          </p:cNvSpPr>
          <p:nvPr>
            <p:ph type="body" sz="quarter" idx="3"/>
          </p:nvPr>
        </p:nvSpPr>
        <p:spPr>
          <a:xfrm>
            <a:off x="1002625" y="3315593"/>
            <a:ext cx="8015050" cy="2711550"/>
          </a:xfrm>
          <a:prstGeom prst="rect">
            <a:avLst/>
          </a:prstGeom>
        </p:spPr>
        <p:txBody>
          <a:bodyPr vert="horz" lIns="85412" tIns="42707" rIns="85412" bIns="427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6542575"/>
            <a:ext cx="4342230" cy="345590"/>
          </a:xfrm>
          <a:prstGeom prst="rect">
            <a:avLst/>
          </a:prstGeom>
        </p:spPr>
        <p:txBody>
          <a:bodyPr vert="horz" lIns="85412" tIns="42707" rIns="85412" bIns="42707" rtlCol="0" anchor="b"/>
          <a:lstStyle>
            <a:lvl1pPr algn="l">
              <a:defRPr sz="1100"/>
            </a:lvl1pPr>
          </a:lstStyle>
          <a:p>
            <a:endParaRPr lang="id-ID"/>
          </a:p>
        </p:txBody>
      </p:sp>
      <p:sp>
        <p:nvSpPr>
          <p:cNvPr id="7" name="Slide Number Placeholder 6"/>
          <p:cNvSpPr>
            <a:spLocks noGrp="1"/>
          </p:cNvSpPr>
          <p:nvPr>
            <p:ph type="sldNum" sz="quarter" idx="5"/>
          </p:nvPr>
        </p:nvSpPr>
        <p:spPr>
          <a:xfrm>
            <a:off x="5676584" y="6542575"/>
            <a:ext cx="4340742" cy="345590"/>
          </a:xfrm>
          <a:prstGeom prst="rect">
            <a:avLst/>
          </a:prstGeom>
        </p:spPr>
        <p:txBody>
          <a:bodyPr vert="horz" lIns="85412" tIns="42707" rIns="85412" bIns="42707" rtlCol="0" anchor="b"/>
          <a:lstStyle>
            <a:lvl1pPr algn="r">
              <a:defRPr sz="1100"/>
            </a:lvl1pPr>
          </a:lstStyle>
          <a:p>
            <a:fld id="{0EB3B347-2FEC-428C-9FAF-BBEDC1E15643}" type="slidenum">
              <a:rPr lang="id-ID" smtClean="0"/>
              <a:t>‹#›</a:t>
            </a:fld>
            <a:endParaRPr lang="id-ID"/>
          </a:p>
        </p:txBody>
      </p:sp>
    </p:spTree>
    <p:extLst>
      <p:ext uri="{BB962C8B-B14F-4D97-AF65-F5344CB8AC3E}">
        <p14:creationId xmlns:p14="http://schemas.microsoft.com/office/powerpoint/2010/main" val="14908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295271"/>
            <a:ext cx="9089390" cy="155486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146296"/>
            <a:ext cx="7485380" cy="18510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701375" y="88507"/>
            <a:ext cx="1897807" cy="51003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50405" y="134703"/>
            <a:ext cx="1499447" cy="42232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8398030" y="6868888"/>
            <a:ext cx="2295369" cy="535211"/>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8644280" y="6952892"/>
            <a:ext cx="1834777" cy="35368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8423430" y="6872699"/>
            <a:ext cx="2269969" cy="531401"/>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0" y="6869438"/>
            <a:ext cx="8580605" cy="534661"/>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0" y="6873249"/>
            <a:ext cx="8606005" cy="530850"/>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950" b="0" i="0" u="sng">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50" b="0" i="0" u="sng">
                <a:solidFill>
                  <a:schemeClr val="tx1"/>
                </a:solidFill>
                <a:latin typeface="Trebuchet MS"/>
                <a:cs typeface="Trebuchet MS"/>
              </a:defRPr>
            </a:lvl1pPr>
          </a:lstStyle>
          <a:p>
            <a:endParaRPr/>
          </a:p>
        </p:txBody>
      </p:sp>
      <p:sp>
        <p:nvSpPr>
          <p:cNvPr id="3" name="Holder 3"/>
          <p:cNvSpPr>
            <a:spLocks noGrp="1"/>
          </p:cNvSpPr>
          <p:nvPr>
            <p:ph sz="half" idx="2"/>
          </p:nvPr>
        </p:nvSpPr>
        <p:spPr>
          <a:xfrm>
            <a:off x="534670" y="1702943"/>
            <a:ext cx="4651629" cy="488670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02943"/>
            <a:ext cx="4651629" cy="488670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701375" y="88507"/>
            <a:ext cx="1897807" cy="51003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50405" y="134703"/>
            <a:ext cx="1499447" cy="422329"/>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8398030" y="6868888"/>
            <a:ext cx="2295369" cy="535211"/>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8644280" y="6952892"/>
            <a:ext cx="1834777" cy="353683"/>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8423430" y="6872699"/>
            <a:ext cx="2269969" cy="531401"/>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950" b="0" i="0" u="sng">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72883" y="539669"/>
            <a:ext cx="3547633" cy="609600"/>
          </a:xfrm>
          <a:prstGeom prst="rect">
            <a:avLst/>
          </a:prstGeom>
        </p:spPr>
        <p:txBody>
          <a:bodyPr wrap="square" lIns="0" tIns="0" rIns="0" bIns="0">
            <a:spAutoFit/>
          </a:bodyPr>
          <a:lstStyle>
            <a:lvl1pPr>
              <a:defRPr sz="1950" b="0" i="0" u="sng">
                <a:solidFill>
                  <a:schemeClr val="tx1"/>
                </a:solidFill>
                <a:latin typeface="Trebuchet MS"/>
                <a:cs typeface="Trebuchet MS"/>
              </a:defRPr>
            </a:lvl1pPr>
          </a:lstStyle>
          <a:p>
            <a:endParaRPr/>
          </a:p>
        </p:txBody>
      </p:sp>
      <p:sp>
        <p:nvSpPr>
          <p:cNvPr id="3" name="Holder 3"/>
          <p:cNvSpPr>
            <a:spLocks noGrp="1"/>
          </p:cNvSpPr>
          <p:nvPr>
            <p:ph type="body" idx="1"/>
          </p:nvPr>
        </p:nvSpPr>
        <p:spPr>
          <a:xfrm>
            <a:off x="534670" y="1702943"/>
            <a:ext cx="9624060" cy="488670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6885813"/>
            <a:ext cx="3421888" cy="3702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6885813"/>
            <a:ext cx="2459482" cy="3702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11/18/2019</a:t>
            </a:fld>
            <a:endParaRPr lang="en-US"/>
          </a:p>
        </p:txBody>
      </p:sp>
      <p:sp>
        <p:nvSpPr>
          <p:cNvPr id="6" name="Holder 6"/>
          <p:cNvSpPr>
            <a:spLocks noGrp="1"/>
          </p:cNvSpPr>
          <p:nvPr>
            <p:ph type="sldNum" sz="quarter" idx="7"/>
          </p:nvPr>
        </p:nvSpPr>
        <p:spPr>
          <a:xfrm>
            <a:off x="7699248" y="6885813"/>
            <a:ext cx="2459482" cy="3702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273174"/>
            <a:ext cx="10693400" cy="176830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322507"/>
            <a:ext cx="4779748" cy="17438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4273746"/>
            <a:ext cx="10693400" cy="196063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17500" y="4528241"/>
            <a:ext cx="6324600" cy="1307409"/>
          </a:xfrm>
          <a:prstGeom prst="rect">
            <a:avLst/>
          </a:prstGeom>
        </p:spPr>
        <p:txBody>
          <a:bodyPr vert="horz" wrap="square" lIns="0" tIns="37465" rIns="0" bIns="0" rtlCol="0">
            <a:spAutoFit/>
          </a:bodyPr>
          <a:lstStyle/>
          <a:p>
            <a:pPr marL="12700" marR="5080">
              <a:lnSpc>
                <a:spcPts val="3130"/>
              </a:lnSpc>
              <a:spcBef>
                <a:spcPts val="295"/>
              </a:spcBef>
            </a:pPr>
            <a:r>
              <a:rPr lang="en-US" sz="3200" spc="80" dirty="0" smtClean="0">
                <a:solidFill>
                  <a:srgbClr val="FFFFFF"/>
                </a:solidFill>
                <a:latin typeface="Tw Cen MT Condensed Extra Bold" panose="020B0803020202020204" pitchFamily="34" charset="0"/>
                <a:cs typeface="Trebuchet MS"/>
              </a:rPr>
              <a:t>LAPORAN HASIL KUNJUNGAN</a:t>
            </a:r>
            <a:endParaRPr lang="en-US" sz="3200" spc="80" dirty="0">
              <a:solidFill>
                <a:srgbClr val="FFFFFF"/>
              </a:solidFill>
              <a:latin typeface="Tw Cen MT Condensed Extra Bold" panose="020B0803020202020204" pitchFamily="34" charset="0"/>
              <a:cs typeface="Trebuchet MS"/>
            </a:endParaRPr>
          </a:p>
          <a:p>
            <a:pPr marL="12700" marR="5080">
              <a:lnSpc>
                <a:spcPts val="3130"/>
              </a:lnSpc>
              <a:spcBef>
                <a:spcPts val="295"/>
              </a:spcBef>
            </a:pPr>
            <a:r>
              <a:rPr lang="en-US" sz="2800" dirty="0" smtClean="0">
                <a:solidFill>
                  <a:schemeClr val="bg1"/>
                </a:solidFill>
                <a:latin typeface="Tw Cen MT Condensed Extra Bold" panose="020B0803020202020204" pitchFamily="34" charset="0"/>
                <a:cs typeface="Trebuchet MS"/>
              </a:rPr>
              <a:t>PT. INDUSTRI GULA GLENMORE</a:t>
            </a:r>
          </a:p>
          <a:p>
            <a:pPr marL="12700" marR="5080">
              <a:lnSpc>
                <a:spcPts val="3130"/>
              </a:lnSpc>
              <a:spcBef>
                <a:spcPts val="295"/>
              </a:spcBef>
            </a:pPr>
            <a:r>
              <a:rPr lang="en-US" sz="2800" dirty="0" smtClean="0">
                <a:solidFill>
                  <a:schemeClr val="bg1"/>
                </a:solidFill>
                <a:latin typeface="Tw Cen MT Condensed Extra Bold" panose="020B0803020202020204" pitchFamily="34" charset="0"/>
                <a:cs typeface="Trebuchet MS"/>
              </a:rPr>
              <a:t>6 NOVEMBER 2019</a:t>
            </a:r>
            <a:endParaRPr sz="2800" dirty="0">
              <a:solidFill>
                <a:schemeClr val="bg1"/>
              </a:solidFill>
              <a:latin typeface="Tw Cen MT Condensed Extra Bold" panose="020B0803020202020204" pitchFamily="34" charset="0"/>
              <a:cs typeface="Trebuchet MS"/>
            </a:endParaRPr>
          </a:p>
        </p:txBody>
      </p:sp>
      <p:sp>
        <p:nvSpPr>
          <p:cNvPr id="6" name="object 6"/>
          <p:cNvSpPr/>
          <p:nvPr/>
        </p:nvSpPr>
        <p:spPr>
          <a:xfrm>
            <a:off x="0" y="6575213"/>
            <a:ext cx="10693400" cy="82888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775745" y="361153"/>
            <a:ext cx="1751822" cy="47080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14475" y="431434"/>
            <a:ext cx="1384105" cy="389842"/>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7589635" y="6234377"/>
            <a:ext cx="2721610" cy="1034257"/>
          </a:xfrm>
          <a:prstGeom prst="rect">
            <a:avLst/>
          </a:prstGeom>
        </p:spPr>
        <p:txBody>
          <a:bodyPr vert="horz" wrap="square" lIns="0" tIns="13335" rIns="0" bIns="0" rtlCol="0">
            <a:spAutoFit/>
          </a:bodyPr>
          <a:lstStyle/>
          <a:p>
            <a:pPr marL="12700">
              <a:lnSpc>
                <a:spcPct val="100000"/>
              </a:lnSpc>
              <a:spcBef>
                <a:spcPts val="105"/>
              </a:spcBef>
            </a:pPr>
            <a:r>
              <a:rPr sz="1550" i="1" spc="-65" dirty="0">
                <a:latin typeface="Trebuchet MS"/>
                <a:cs typeface="Trebuchet MS"/>
              </a:rPr>
              <a:t>Sidoarjo,</a:t>
            </a:r>
            <a:r>
              <a:rPr sz="1550" i="1" spc="-125" dirty="0">
                <a:latin typeface="Trebuchet MS"/>
                <a:cs typeface="Trebuchet MS"/>
              </a:rPr>
              <a:t> </a:t>
            </a:r>
            <a:r>
              <a:rPr lang="en-US" sz="1550" i="1" spc="-125" dirty="0" smtClean="0">
                <a:latin typeface="Trebuchet MS"/>
                <a:cs typeface="Trebuchet MS"/>
              </a:rPr>
              <a:t>11</a:t>
            </a:r>
            <a:r>
              <a:rPr sz="1550" i="1" spc="-130" dirty="0" smtClean="0">
                <a:latin typeface="Trebuchet MS"/>
                <a:cs typeface="Trebuchet MS"/>
              </a:rPr>
              <a:t> </a:t>
            </a:r>
            <a:r>
              <a:rPr lang="en-US" sz="1550" i="1" spc="5" dirty="0" smtClean="0">
                <a:latin typeface="Trebuchet MS"/>
                <a:cs typeface="Trebuchet MS"/>
              </a:rPr>
              <a:t>NOVEMBER</a:t>
            </a:r>
            <a:r>
              <a:rPr sz="1550" i="1" spc="-195" dirty="0" smtClean="0">
                <a:latin typeface="Trebuchet MS"/>
                <a:cs typeface="Trebuchet MS"/>
              </a:rPr>
              <a:t> </a:t>
            </a:r>
            <a:r>
              <a:rPr sz="1550" i="1" spc="40" dirty="0">
                <a:latin typeface="Trebuchet MS"/>
                <a:cs typeface="Trebuchet MS"/>
              </a:rPr>
              <a:t>2019</a:t>
            </a:r>
            <a:endParaRPr sz="1550" dirty="0">
              <a:latin typeface="Trebuchet MS"/>
              <a:cs typeface="Trebuchet MS"/>
            </a:endParaRPr>
          </a:p>
          <a:p>
            <a:pPr>
              <a:lnSpc>
                <a:spcPct val="100000"/>
              </a:lnSpc>
            </a:pPr>
            <a:endParaRPr sz="1800" dirty="0">
              <a:latin typeface="Times New Roman"/>
              <a:cs typeface="Times New Roman"/>
            </a:endParaRPr>
          </a:p>
          <a:p>
            <a:pPr marL="284480">
              <a:lnSpc>
                <a:spcPct val="100000"/>
              </a:lnSpc>
              <a:spcBef>
                <a:spcPts val="1580"/>
              </a:spcBef>
            </a:pPr>
            <a:r>
              <a:rPr sz="1950" spc="60" dirty="0">
                <a:latin typeface="Trebuchet MS"/>
                <a:cs typeface="Trebuchet MS"/>
              </a:rPr>
              <a:t>Jaya </a:t>
            </a:r>
            <a:r>
              <a:rPr sz="1950" spc="20" dirty="0" err="1">
                <a:latin typeface="Trebuchet MS"/>
                <a:cs typeface="Trebuchet MS"/>
              </a:rPr>
              <a:t>Sepanjang</a:t>
            </a:r>
            <a:r>
              <a:rPr sz="1950" spc="-425" dirty="0">
                <a:latin typeface="Trebuchet MS"/>
                <a:cs typeface="Trebuchet MS"/>
              </a:rPr>
              <a:t> </a:t>
            </a:r>
            <a:r>
              <a:rPr lang="en-US" sz="1950" spc="-425" dirty="0" smtClean="0">
                <a:latin typeface="Trebuchet MS"/>
                <a:cs typeface="Trebuchet MS"/>
              </a:rPr>
              <a:t> </a:t>
            </a:r>
            <a:r>
              <a:rPr sz="1950" spc="150" dirty="0" err="1" smtClean="0">
                <a:latin typeface="Trebuchet MS"/>
                <a:cs typeface="Trebuchet MS"/>
              </a:rPr>
              <a:t>Masa</a:t>
            </a:r>
            <a:endParaRPr sz="1950" dirty="0">
              <a:latin typeface="Trebuchet MS"/>
              <a:cs typeface="Trebuchet MS"/>
            </a:endParaRPr>
          </a:p>
        </p:txBody>
      </p:sp>
      <p:grpSp>
        <p:nvGrpSpPr>
          <p:cNvPr id="12" name="Group 11"/>
          <p:cNvGrpSpPr/>
          <p:nvPr/>
        </p:nvGrpSpPr>
        <p:grpSpPr>
          <a:xfrm>
            <a:off x="2146300" y="1421739"/>
            <a:ext cx="4371488" cy="2560320"/>
            <a:chOff x="2451100" y="2165636"/>
            <a:chExt cx="4371488" cy="2194560"/>
          </a:xfrm>
        </p:grpSpPr>
        <p:pic>
          <p:nvPicPr>
            <p:cNvPr id="7" name="Picture 6"/>
            <p:cNvPicPr>
              <a:picLocks noChangeAspect="1"/>
            </p:cNvPicPr>
            <p:nvPr/>
          </p:nvPicPr>
          <p:blipFill>
            <a:blip r:embed="rId8"/>
            <a:stretch>
              <a:fillRect/>
            </a:stretch>
          </p:blipFill>
          <p:spPr>
            <a:xfrm>
              <a:off x="2451100" y="2165636"/>
              <a:ext cx="4371488" cy="21945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Picture 12" descr="Image result for industri gula glenmore&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56300" y="2330450"/>
              <a:ext cx="703788"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pic>
        <p:nvPicPr>
          <p:cNvPr id="6146" name="Picture 2" descr="Image result for industri gula glenmore&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7485" y="1756070"/>
            <a:ext cx="3657600" cy="2508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7658100" y="2482850"/>
            <a:ext cx="3048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5100" y="120650"/>
            <a:ext cx="10439400" cy="4031873"/>
          </a:xfrm>
          <a:prstGeom prst="rect">
            <a:avLst/>
          </a:prstGeom>
          <a:noFill/>
        </p:spPr>
        <p:txBody>
          <a:bodyPr wrap="square" rtlCol="0">
            <a:spAutoFit/>
          </a:bodyPr>
          <a:lstStyle/>
          <a:p>
            <a:r>
              <a:rPr lang="id-ID" sz="1600" b="1" dirty="0"/>
              <a:t>I. PENDAHULUAN</a:t>
            </a:r>
          </a:p>
          <a:p>
            <a:endParaRPr lang="id-ID" sz="1600" dirty="0"/>
          </a:p>
          <a:p>
            <a:r>
              <a:rPr lang="id-ID" sz="1600" dirty="0"/>
              <a:t>PT Industri Gula Glenmore (PT IGG) </a:t>
            </a:r>
            <a:r>
              <a:rPr lang="id-ID" sz="1600" dirty="0" smtClean="0"/>
              <a:t>adalah </a:t>
            </a:r>
            <a:r>
              <a:rPr lang="id-ID" sz="1600" dirty="0"/>
              <a:t>anak perusahaan dari BUMN Perkebunan, yang bergerak di bidang Industri gula dan turunannya di Indonesia yang berkedudukan di Banyuwangi, Jawa </a:t>
            </a:r>
            <a:r>
              <a:rPr lang="id-ID" sz="1600" dirty="0" smtClean="0"/>
              <a:t>Timur.</a:t>
            </a:r>
            <a:endParaRPr lang="en-US" sz="1600" dirty="0" smtClean="0"/>
          </a:p>
          <a:p>
            <a:r>
              <a:rPr lang="id-ID" sz="1600" dirty="0" smtClean="0"/>
              <a:t>PT </a:t>
            </a:r>
            <a:r>
              <a:rPr lang="id-ID" sz="1600" dirty="0"/>
              <a:t>IGG </a:t>
            </a:r>
            <a:r>
              <a:rPr lang="en-US" sz="1600" dirty="0"/>
              <a:t>yang </a:t>
            </a:r>
            <a:r>
              <a:rPr lang="en-US" sz="1600" dirty="0" err="1"/>
              <a:t>didirikan</a:t>
            </a:r>
            <a:r>
              <a:rPr lang="en-US" sz="1600" dirty="0"/>
              <a:t> </a:t>
            </a:r>
            <a:r>
              <a:rPr lang="en-US" sz="1600" dirty="0" err="1"/>
              <a:t>pada</a:t>
            </a:r>
            <a:r>
              <a:rPr lang="en-US" sz="1600" dirty="0"/>
              <a:t> </a:t>
            </a:r>
            <a:r>
              <a:rPr lang="en-US" sz="1600" dirty="0" err="1"/>
              <a:t>tahun</a:t>
            </a:r>
            <a:r>
              <a:rPr lang="en-US" sz="1600" dirty="0"/>
              <a:t> 2013 </a:t>
            </a:r>
            <a:r>
              <a:rPr lang="id-ID" sz="1600" dirty="0" smtClean="0"/>
              <a:t>akan </a:t>
            </a:r>
            <a:r>
              <a:rPr lang="id-ID" sz="1600" dirty="0"/>
              <a:t>membangun Pabrik Gula Terpadu. Pabrik gula terpadu tersebut direncanakan mempunyai kapasitas 6000 TTH yang dapat dikembangkan (expandable)ke 8000 TTH dengan teknologi modern </a:t>
            </a:r>
            <a:r>
              <a:rPr lang="id-ID" sz="1600" dirty="0" smtClean="0"/>
              <a:t>dan</a:t>
            </a:r>
            <a:r>
              <a:rPr lang="en-US" sz="1600" dirty="0" smtClean="0"/>
              <a:t> </a:t>
            </a:r>
            <a:r>
              <a:rPr lang="id-ID" sz="1600" dirty="0" smtClean="0"/>
              <a:t>efisien</a:t>
            </a:r>
            <a:r>
              <a:rPr lang="id-ID" sz="1600" dirty="0"/>
              <a:t>, serta akan dibangun di atas lahan seluas 102 ha di desa Karangharjo, Glenmore, Banyuwangi, JawaTimur. Pabrik Gula tersebut direncanakan terintegrasi dengan Unit Produksi Pupuk dengan bahan baku dari Blotong (filter cake), Unit Produksi Pakan Ternak dengan bahan baku dari pucuk tebu dan Unit Penjualan Kelebihan Listrik dari cogeneration</a:t>
            </a:r>
            <a:r>
              <a:rPr lang="id-ID" sz="1600" dirty="0" smtClean="0"/>
              <a:t>.</a:t>
            </a:r>
            <a:endParaRPr lang="en-US" sz="1600" dirty="0" smtClean="0"/>
          </a:p>
          <a:p>
            <a:r>
              <a:rPr lang="id-ID" sz="1600" dirty="0" smtClean="0"/>
              <a:t>Pabrik </a:t>
            </a:r>
            <a:r>
              <a:rPr lang="id-ID" sz="1600" dirty="0"/>
              <a:t>gula </a:t>
            </a:r>
            <a:r>
              <a:rPr lang="en-US" sz="1600" dirty="0" smtClean="0"/>
              <a:t>yang</a:t>
            </a:r>
            <a:r>
              <a:rPr lang="id-ID" sz="1600" dirty="0" smtClean="0"/>
              <a:t> </a:t>
            </a:r>
            <a:r>
              <a:rPr lang="id-ID" sz="1600" dirty="0"/>
              <a:t>dibangun selama 24 (dua puluh empat) bulan, menggunakan bahan baku tebu, menggunakan proses DRC (Defecation Remelt Carbonatation) dan menghasilkan gula Kristal putih (GKP) kualitas premium warna ICUMSA 80-100. Kebutuhan daya listrik didalam pabrik gula disuplai dari pembangkit listrik menggunakan boiler 60 bar dengan bahan bakar ampas tebu (bagasse).Pabrik ini juga dirancang mampu untuk menghasilkan kelebihan listrik yang akan dijual ke PLN pada musim giling</a:t>
            </a:r>
            <a:r>
              <a:rPr lang="id-ID" sz="1600" dirty="0" smtClean="0"/>
              <a:t>.</a:t>
            </a:r>
            <a:endParaRPr lang="en-US" sz="1600" dirty="0" smtClean="0"/>
          </a:p>
          <a:p>
            <a:r>
              <a:rPr lang="id-ID" sz="1600" dirty="0" smtClean="0"/>
              <a:t>Selain </a:t>
            </a:r>
            <a:r>
              <a:rPr lang="id-ID" sz="1600" dirty="0"/>
              <a:t>produksi </a:t>
            </a:r>
            <a:r>
              <a:rPr lang="id-ID" sz="1600" dirty="0" smtClean="0"/>
              <a:t>gula, </a:t>
            </a:r>
            <a:r>
              <a:rPr lang="en-US" sz="1600" dirty="0" err="1" smtClean="0"/>
              <a:t>rencana</a:t>
            </a:r>
            <a:r>
              <a:rPr lang="en-US" sz="1600" dirty="0" smtClean="0"/>
              <a:t> </a:t>
            </a:r>
            <a:r>
              <a:rPr lang="en-US" sz="1600" dirty="0" err="1" smtClean="0"/>
              <a:t>kedepan</a:t>
            </a:r>
            <a:r>
              <a:rPr lang="id-ID" sz="1600" dirty="0" smtClean="0"/>
              <a:t> </a:t>
            </a:r>
            <a:r>
              <a:rPr lang="id-ID" sz="1600" dirty="0"/>
              <a:t>akan diintegrasikan juga suatu Unit Produksi Ethanol, yang diperkirakan akan dibangun pada beberapa tahun kedepan</a:t>
            </a:r>
            <a:r>
              <a:rPr lang="id-ID" sz="1600" dirty="0" smtClean="0"/>
              <a:t>.</a:t>
            </a:r>
            <a:endParaRPr lang="id-ID" sz="1600" dirty="0"/>
          </a:p>
        </p:txBody>
      </p:sp>
      <p:graphicFrame>
        <p:nvGraphicFramePr>
          <p:cNvPr id="6" name="Table 5"/>
          <p:cNvGraphicFramePr>
            <a:graphicFrameLocks noGrp="1"/>
          </p:cNvGraphicFramePr>
          <p:nvPr>
            <p:extLst>
              <p:ext uri="{D42A27DB-BD31-4B8C-83A1-F6EECF244321}">
                <p14:modId xmlns:p14="http://schemas.microsoft.com/office/powerpoint/2010/main" val="1639023904"/>
              </p:ext>
            </p:extLst>
          </p:nvPr>
        </p:nvGraphicFramePr>
        <p:xfrm>
          <a:off x="3898900" y="4159250"/>
          <a:ext cx="6400800" cy="3017518"/>
        </p:xfrm>
        <a:graphic>
          <a:graphicData uri="http://schemas.openxmlformats.org/drawingml/2006/table">
            <a:tbl>
              <a:tblPr firstRow="1" lastRow="1" bandRow="1">
                <a:tableStyleId>{5C22544A-7EE6-4342-B048-85BDC9FD1C3A}</a:tableStyleId>
              </a:tblPr>
              <a:tblGrid>
                <a:gridCol w="439750"/>
                <a:gridCol w="1905581"/>
                <a:gridCol w="732917"/>
                <a:gridCol w="1368109"/>
                <a:gridCol w="1337371"/>
                <a:gridCol w="617072"/>
              </a:tblGrid>
              <a:tr h="233675">
                <a:tc rowSpan="2">
                  <a:txBody>
                    <a:bodyPr/>
                    <a:lstStyle/>
                    <a:p>
                      <a:pPr algn="ctr" fontAlgn="ctr"/>
                      <a:r>
                        <a:rPr lang="en-US" sz="1400" u="none" strike="noStrike" dirty="0">
                          <a:effectLst/>
                        </a:rPr>
                        <a:t>No.</a:t>
                      </a:r>
                      <a:endParaRPr lang="en-US" sz="1400" b="1" i="0" u="none" strike="noStrike" dirty="0">
                        <a:effectLst/>
                        <a:latin typeface="Arial" panose="020B0604020202020204" pitchFamily="34" charset="0"/>
                      </a:endParaRPr>
                    </a:p>
                  </a:txBody>
                  <a:tcPr marL="6350" marR="6350" marT="6350" marB="0" anchor="ctr">
                    <a:solidFill>
                      <a:schemeClr val="accent5">
                        <a:lumMod val="75000"/>
                      </a:schemeClr>
                    </a:solidFill>
                  </a:tcPr>
                </a:tc>
                <a:tc rowSpan="2">
                  <a:txBody>
                    <a:bodyPr/>
                    <a:lstStyle/>
                    <a:p>
                      <a:pPr algn="ctr" fontAlgn="ctr"/>
                      <a:r>
                        <a:rPr lang="en-US" sz="1400" u="none" strike="noStrike" dirty="0">
                          <a:effectLst/>
                        </a:rPr>
                        <a:t>URAIAN</a:t>
                      </a:r>
                      <a:endParaRPr lang="en-US" sz="1400" b="1" i="0" u="none" strike="noStrike" dirty="0">
                        <a:effectLst/>
                        <a:latin typeface="Arial" panose="020B0604020202020204" pitchFamily="34" charset="0"/>
                      </a:endParaRPr>
                    </a:p>
                  </a:txBody>
                  <a:tcPr marL="6350" marR="6350" marT="6350" marB="0" anchor="ctr">
                    <a:solidFill>
                      <a:schemeClr val="accent5">
                        <a:lumMod val="75000"/>
                      </a:schemeClr>
                    </a:solidFill>
                  </a:tcPr>
                </a:tc>
                <a:tc rowSpan="2">
                  <a:txBody>
                    <a:bodyPr/>
                    <a:lstStyle/>
                    <a:p>
                      <a:pPr algn="ctr" fontAlgn="ctr"/>
                      <a:r>
                        <a:rPr lang="en-US" sz="1400" u="none" strike="noStrike" dirty="0" err="1">
                          <a:effectLst/>
                        </a:rPr>
                        <a:t>Satuan</a:t>
                      </a:r>
                      <a:endParaRPr lang="en-US" sz="1400" b="1" i="0" u="none" strike="noStrike" dirty="0">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u="none" strike="noStrike" dirty="0">
                          <a:effectLst/>
                        </a:rPr>
                        <a:t>PG.CB</a:t>
                      </a:r>
                      <a:endParaRPr lang="en-US" sz="1400" b="1" i="0" u="none" strike="noStrike" dirty="0">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u="none" strike="noStrike" dirty="0">
                          <a:effectLst/>
                        </a:rPr>
                        <a:t>IGG</a:t>
                      </a:r>
                      <a:endParaRPr lang="en-US" sz="1400" b="1" i="0" u="none" strike="noStrike" dirty="0">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u="none" strike="noStrike" dirty="0">
                          <a:effectLst/>
                        </a:rPr>
                        <a:t>%</a:t>
                      </a:r>
                      <a:endParaRPr lang="en-US" sz="1400" b="1" i="0" u="none" strike="noStrike" dirty="0">
                        <a:effectLst/>
                        <a:latin typeface="Arial" panose="020B0604020202020204" pitchFamily="34" charset="0"/>
                      </a:endParaRPr>
                    </a:p>
                  </a:txBody>
                  <a:tcPr marL="6350" marR="6350" marT="6350" marB="0" anchor="ctr">
                    <a:solidFill>
                      <a:schemeClr val="accent5">
                        <a:lumMod val="75000"/>
                      </a:schemeClr>
                    </a:solidFill>
                  </a:tcPr>
                </a:tc>
              </a:tr>
              <a:tr h="2336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1" u="none" strike="noStrike" dirty="0">
                          <a:solidFill>
                            <a:schemeClr val="bg1"/>
                          </a:solidFill>
                          <a:effectLst/>
                        </a:rPr>
                        <a:t>(a)</a:t>
                      </a:r>
                      <a:endParaRPr lang="en-US" sz="1400" b="1" i="0" u="none" strike="noStrike" dirty="0">
                        <a:solidFill>
                          <a:schemeClr val="bg1"/>
                        </a:solidFill>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b="1" u="none" strike="noStrike" dirty="0">
                          <a:solidFill>
                            <a:schemeClr val="bg1"/>
                          </a:solidFill>
                          <a:effectLst/>
                        </a:rPr>
                        <a:t>(b)</a:t>
                      </a:r>
                      <a:endParaRPr lang="en-US" sz="1400" b="1" i="0" u="none" strike="noStrike" dirty="0">
                        <a:solidFill>
                          <a:schemeClr val="bg1"/>
                        </a:solidFill>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b="1" u="none" strike="noStrike" dirty="0">
                          <a:solidFill>
                            <a:schemeClr val="bg1"/>
                          </a:solidFill>
                          <a:effectLst/>
                        </a:rPr>
                        <a:t>(b : a)</a:t>
                      </a:r>
                      <a:endParaRPr lang="en-US" sz="1400" b="1" i="0" u="none" strike="noStrike" dirty="0">
                        <a:solidFill>
                          <a:schemeClr val="bg1"/>
                        </a:solidFill>
                        <a:effectLst/>
                        <a:latin typeface="Arial" panose="020B0604020202020204" pitchFamily="34" charset="0"/>
                      </a:endParaRPr>
                    </a:p>
                  </a:txBody>
                  <a:tcPr marL="6350" marR="6350" marT="6350" marB="0" anchor="ctr">
                    <a:solidFill>
                      <a:schemeClr val="accent5">
                        <a:lumMod val="75000"/>
                      </a:schemeClr>
                    </a:solidFill>
                  </a:tcPr>
                </a:tc>
              </a:tr>
              <a:tr h="233675">
                <a:tc>
                  <a:txBody>
                    <a:bodyPr/>
                    <a:lstStyle/>
                    <a:p>
                      <a:pPr algn="ctr" fontAlgn="ctr"/>
                      <a:r>
                        <a:rPr lang="en-US" sz="1400" u="none" strike="noStrike" dirty="0">
                          <a:effectLst/>
                        </a:rPr>
                        <a:t>1</a:t>
                      </a:r>
                      <a:endParaRPr lang="en-US" sz="1400" b="0" i="0" u="none" strike="noStrike" dirty="0">
                        <a:effectLst/>
                        <a:latin typeface="Arial" panose="020B0604020202020204" pitchFamily="34" charset="0"/>
                      </a:endParaRPr>
                    </a:p>
                  </a:txBody>
                  <a:tcPr marL="6350" marR="6350" marT="6350" marB="0" anchor="ctr"/>
                </a:tc>
                <a:tc>
                  <a:txBody>
                    <a:bodyPr/>
                    <a:lstStyle/>
                    <a:p>
                      <a:pPr algn="l" fontAlgn="ctr"/>
                      <a:r>
                        <a:rPr lang="en-US" sz="1400" u="none" strike="noStrike" dirty="0" err="1">
                          <a:effectLst/>
                        </a:rPr>
                        <a:t>Kapasitas</a:t>
                      </a:r>
                      <a:r>
                        <a:rPr lang="en-US" sz="1400" u="none" strike="noStrike" dirty="0">
                          <a:effectLst/>
                        </a:rPr>
                        <a:t> </a:t>
                      </a:r>
                      <a:r>
                        <a:rPr lang="en-US" sz="1400" u="none" strike="noStrike" dirty="0" err="1">
                          <a:effectLst/>
                        </a:rPr>
                        <a:t>Giling</a:t>
                      </a:r>
                      <a:endParaRPr lang="en-US" sz="1400" b="1"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TCD</a:t>
                      </a:r>
                      <a:endParaRPr lang="en-US" sz="1400" b="1"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2,750</a:t>
                      </a:r>
                      <a:endParaRPr lang="en-US" sz="1400" b="1"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6,000</a:t>
                      </a:r>
                      <a:endParaRPr lang="en-US" sz="1400" b="1"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218.2</a:t>
                      </a:r>
                      <a:endParaRPr lang="en-US" sz="1400" b="1" i="0" u="none" strike="noStrike" dirty="0">
                        <a:effectLst/>
                        <a:latin typeface="Arial" panose="020B0604020202020204" pitchFamily="34" charset="0"/>
                      </a:endParaRPr>
                    </a:p>
                  </a:txBody>
                  <a:tcPr marL="6350" marR="6350" marT="6350" marB="0" anchor="ctr"/>
                </a:tc>
              </a:tr>
              <a:tr h="233675">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l" fontAlgn="ctr"/>
                      <a:r>
                        <a:rPr lang="en-US" sz="1400" u="none" strike="noStrike" dirty="0" err="1">
                          <a:effectLst/>
                        </a:rPr>
                        <a:t>Jenis</a:t>
                      </a:r>
                      <a:r>
                        <a:rPr lang="en-US" sz="1400" u="none" strike="noStrike" dirty="0">
                          <a:effectLst/>
                        </a:rPr>
                        <a:t> proses </a:t>
                      </a:r>
                      <a:r>
                        <a:rPr lang="en-US" sz="1400" u="none" strike="noStrike" dirty="0" err="1">
                          <a:effectLst/>
                        </a:rPr>
                        <a:t>pemurnian</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err="1">
                          <a:effectLst/>
                        </a:rPr>
                        <a:t>Defikasi</a:t>
                      </a:r>
                      <a:r>
                        <a:rPr lang="en-US" sz="1400" u="none" strike="noStrike" dirty="0">
                          <a:effectLst/>
                        </a:rPr>
                        <a:t>, </a:t>
                      </a:r>
                      <a:r>
                        <a:rPr lang="en-US" sz="1400" u="none" strike="noStrike" dirty="0" err="1">
                          <a:effectLst/>
                        </a:rPr>
                        <a:t>Sulfitasi</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err="1">
                          <a:effectLst/>
                        </a:rPr>
                        <a:t>Defikasi</a:t>
                      </a: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r>
              <a:tr h="460598">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l"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l"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err="1">
                          <a:effectLst/>
                        </a:rPr>
                        <a:t>Remelt</a:t>
                      </a:r>
                      <a:r>
                        <a:rPr lang="en-US" sz="1400" u="none" strike="noStrike" dirty="0">
                          <a:effectLst/>
                        </a:rPr>
                        <a:t> </a:t>
                      </a:r>
                      <a:r>
                        <a:rPr lang="en-US" sz="1400" u="none" strike="noStrike" dirty="0" err="1">
                          <a:effectLst/>
                        </a:rPr>
                        <a:t>Carbonatasi</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r>
              <a:tr h="233675">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Jenis Product</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GKP I / II</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GKP I / II, GKR</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r>
              <a:tr h="687520">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l" fontAlgn="ctr"/>
                      <a:r>
                        <a:rPr lang="en-US" sz="1400" u="none" strike="noStrike" dirty="0">
                          <a:effectLst/>
                        </a:rPr>
                        <a:t>System Control</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err="1" smtClean="0">
                          <a:effectLst/>
                        </a:rPr>
                        <a:t>Kombinasi</a:t>
                      </a:r>
                      <a:r>
                        <a:rPr lang="en-US" sz="1400" u="none" strike="noStrike" baseline="0" dirty="0" smtClean="0">
                          <a:effectLst/>
                        </a:rPr>
                        <a:t> (local, remote &amp; automatic control)</a:t>
                      </a:r>
                      <a:r>
                        <a:rPr lang="en-US" sz="1400" u="none" strike="noStrike" dirty="0" smtClean="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Fully Automatic DCS</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r>
              <a:tr h="233675">
                <a:tc>
                  <a:txBody>
                    <a:bodyPr/>
                    <a:lstStyle/>
                    <a:p>
                      <a:pPr algn="ctr" fontAlgn="ctr"/>
                      <a:r>
                        <a:rPr lang="en-US" sz="1400" u="none" strike="noStrike">
                          <a:effectLst/>
                        </a:rPr>
                        <a:t>2</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dirty="0">
                          <a:effectLst/>
                        </a:rPr>
                        <a:t>Fiber Content</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12.5</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12.5</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100.0</a:t>
                      </a:r>
                      <a:endParaRPr lang="en-US" sz="1400" b="0" i="0" u="none" strike="noStrike" dirty="0">
                        <a:effectLst/>
                        <a:latin typeface="Arial" panose="020B0604020202020204" pitchFamily="34" charset="0"/>
                      </a:endParaRPr>
                    </a:p>
                  </a:txBody>
                  <a:tcPr marL="6350" marR="6350" marT="6350" marB="0" anchor="ctr"/>
                </a:tc>
              </a:tr>
              <a:tr h="233675">
                <a:tc>
                  <a:txBody>
                    <a:bodyPr/>
                    <a:lstStyle/>
                    <a:p>
                      <a:pPr algn="ctr" fontAlgn="ctr"/>
                      <a:r>
                        <a:rPr lang="en-US" sz="1400" u="none" strike="noStrike" dirty="0">
                          <a:effectLst/>
                        </a:rPr>
                        <a:t>3</a:t>
                      </a:r>
                      <a:endParaRPr lang="en-US" sz="1400" b="0" i="0" u="none" strike="noStrike" dirty="0">
                        <a:effectLst/>
                        <a:latin typeface="Arial" panose="020B0604020202020204" pitchFamily="34" charset="0"/>
                      </a:endParaRPr>
                    </a:p>
                  </a:txBody>
                  <a:tcPr marL="6350" marR="6350" marT="6350" marB="0" anchor="ctr"/>
                </a:tc>
                <a:tc>
                  <a:txBody>
                    <a:bodyPr/>
                    <a:lstStyle/>
                    <a:p>
                      <a:pPr algn="l" fontAlgn="ctr"/>
                      <a:r>
                        <a:rPr lang="en-US" sz="1400" u="none" strike="noStrike" dirty="0" err="1">
                          <a:effectLst/>
                        </a:rPr>
                        <a:t>Sabut</a:t>
                      </a:r>
                      <a:r>
                        <a:rPr lang="en-US" sz="1400" u="none" strike="noStrike" dirty="0">
                          <a:effectLst/>
                        </a:rPr>
                        <a:t> </a:t>
                      </a:r>
                      <a:r>
                        <a:rPr lang="en-US" sz="1400" u="none" strike="noStrike" dirty="0" err="1">
                          <a:effectLst/>
                        </a:rPr>
                        <a:t>Digiling</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TFH</a:t>
                      </a:r>
                      <a:endParaRPr lang="en-US" sz="1400" b="1"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14.32</a:t>
                      </a:r>
                      <a:endParaRPr lang="en-US" sz="1400" b="1"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31.25</a:t>
                      </a:r>
                      <a:endParaRPr lang="en-US" sz="1400" b="1"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218.2</a:t>
                      </a:r>
                      <a:endParaRPr lang="en-US" sz="1400" b="1" i="0" u="none" strike="noStrike" dirty="0">
                        <a:effectLst/>
                        <a:latin typeface="Arial" panose="020B0604020202020204" pitchFamily="34" charset="0"/>
                      </a:endParaRPr>
                    </a:p>
                  </a:txBody>
                  <a:tcPr marL="6350" marR="6350" marT="6350" marB="0" anchor="ctr"/>
                </a:tc>
              </a:tr>
              <a:tr h="233675">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solidFill>
                      <a:schemeClr val="accent5">
                        <a:lumMod val="75000"/>
                      </a:schemeClr>
                    </a:solidFill>
                  </a:tcPr>
                </a:tc>
                <a:tc>
                  <a:txBody>
                    <a:bodyPr/>
                    <a:lstStyle/>
                    <a:p>
                      <a:pPr algn="l"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solidFill>
                      <a:schemeClr val="accent5">
                        <a:lumMod val="75000"/>
                      </a:schemeClr>
                    </a:solidFill>
                  </a:tcPr>
                </a:tc>
              </a:tr>
            </a:tbl>
          </a:graphicData>
        </a:graphic>
      </p:graphicFrame>
      <p:pic>
        <p:nvPicPr>
          <p:cNvPr id="7" name="Picture 6" descr="Image result for industri gula glenmo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4159250"/>
            <a:ext cx="3435738"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7658100" y="2482850"/>
            <a:ext cx="3048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5100" y="120650"/>
            <a:ext cx="10439400" cy="3139321"/>
          </a:xfrm>
          <a:prstGeom prst="rect">
            <a:avLst/>
          </a:prstGeom>
          <a:noFill/>
        </p:spPr>
        <p:txBody>
          <a:bodyPr wrap="square" rtlCol="0">
            <a:spAutoFit/>
          </a:bodyPr>
          <a:lstStyle/>
          <a:p>
            <a:r>
              <a:rPr lang="id-ID" b="1" dirty="0"/>
              <a:t>II. MAKSUD DAN TUJUAN</a:t>
            </a:r>
          </a:p>
          <a:p>
            <a:endParaRPr lang="id-ID" dirty="0"/>
          </a:p>
          <a:p>
            <a:r>
              <a:rPr lang="id-ID" dirty="0"/>
              <a:t>Maksud </a:t>
            </a:r>
            <a:r>
              <a:rPr lang="en-US" dirty="0" err="1" smtClean="0"/>
              <a:t>dan</a:t>
            </a:r>
            <a:r>
              <a:rPr lang="en-US" dirty="0" smtClean="0"/>
              <a:t> </a:t>
            </a:r>
            <a:r>
              <a:rPr lang="en-US" dirty="0" err="1" smtClean="0"/>
              <a:t>tujuan</a:t>
            </a:r>
            <a:r>
              <a:rPr lang="en-US" dirty="0" smtClean="0"/>
              <a:t> </a:t>
            </a:r>
            <a:r>
              <a:rPr lang="en-US" dirty="0" err="1" smtClean="0"/>
              <a:t>bagian</a:t>
            </a:r>
            <a:r>
              <a:rPr lang="en-US" dirty="0" smtClean="0"/>
              <a:t> </a:t>
            </a:r>
            <a:r>
              <a:rPr lang="en-US" dirty="0" err="1" smtClean="0"/>
              <a:t>Instalasi</a:t>
            </a:r>
            <a:r>
              <a:rPr lang="en-US" dirty="0" smtClean="0"/>
              <a:t> </a:t>
            </a:r>
            <a:r>
              <a:rPr lang="en-US" dirty="0" err="1" smtClean="0"/>
              <a:t>melaksanakan</a:t>
            </a:r>
            <a:r>
              <a:rPr lang="en-US" dirty="0" smtClean="0"/>
              <a:t> study banding </a:t>
            </a:r>
            <a:r>
              <a:rPr lang="en-US" dirty="0" err="1" smtClean="0"/>
              <a:t>ke</a:t>
            </a:r>
            <a:r>
              <a:rPr lang="en-US" dirty="0" smtClean="0"/>
              <a:t> PT. </a:t>
            </a:r>
            <a:r>
              <a:rPr lang="en-US" dirty="0" err="1" smtClean="0"/>
              <a:t>Industri</a:t>
            </a:r>
            <a:r>
              <a:rPr lang="en-US" dirty="0" smtClean="0"/>
              <a:t> </a:t>
            </a:r>
            <a:r>
              <a:rPr lang="en-US" dirty="0" err="1" smtClean="0"/>
              <a:t>Gula</a:t>
            </a:r>
            <a:r>
              <a:rPr lang="en-US" dirty="0" smtClean="0"/>
              <a:t> Glenmore </a:t>
            </a:r>
            <a:r>
              <a:rPr lang="en-US" dirty="0" err="1" smtClean="0"/>
              <a:t>antara</a:t>
            </a:r>
            <a:r>
              <a:rPr lang="en-US" dirty="0" smtClean="0"/>
              <a:t> lain :</a:t>
            </a:r>
          </a:p>
          <a:p>
            <a:endParaRPr lang="en-US" dirty="0" smtClean="0"/>
          </a:p>
          <a:p>
            <a:pPr marL="285750" indent="-285750">
              <a:buFont typeface="Wingdings" panose="05000000000000000000" pitchFamily="2" charset="2"/>
              <a:buChar char="§"/>
            </a:pPr>
            <a:r>
              <a:rPr lang="en-US" dirty="0" smtClean="0"/>
              <a:t>PT. IGG </a:t>
            </a:r>
            <a:r>
              <a:rPr lang="en-US" dirty="0" err="1" smtClean="0"/>
              <a:t>adalah</a:t>
            </a:r>
            <a:r>
              <a:rPr lang="en-US" dirty="0" smtClean="0"/>
              <a:t> </a:t>
            </a:r>
            <a:r>
              <a:rPr lang="en-US" dirty="0" err="1" smtClean="0"/>
              <a:t>salah</a:t>
            </a:r>
            <a:r>
              <a:rPr lang="en-US" dirty="0" smtClean="0"/>
              <a:t> </a:t>
            </a:r>
            <a:r>
              <a:rPr lang="en-US" dirty="0" err="1" smtClean="0"/>
              <a:t>satu</a:t>
            </a:r>
            <a:r>
              <a:rPr lang="en-US" dirty="0" smtClean="0"/>
              <a:t> </a:t>
            </a:r>
            <a:r>
              <a:rPr lang="en-US" dirty="0" err="1" smtClean="0"/>
              <a:t>pabrik</a:t>
            </a:r>
            <a:r>
              <a:rPr lang="en-US" dirty="0" smtClean="0"/>
              <a:t> </a:t>
            </a:r>
            <a:r>
              <a:rPr lang="en-US" dirty="0" err="1" smtClean="0"/>
              <a:t>gula</a:t>
            </a:r>
            <a:r>
              <a:rPr lang="en-US" dirty="0" smtClean="0"/>
              <a:t> </a:t>
            </a:r>
            <a:r>
              <a:rPr lang="en-US" dirty="0" err="1" smtClean="0"/>
              <a:t>baru</a:t>
            </a:r>
            <a:r>
              <a:rPr lang="en-US" dirty="0" smtClean="0"/>
              <a:t> </a:t>
            </a:r>
            <a:r>
              <a:rPr lang="en-US" dirty="0" err="1" smtClean="0"/>
              <a:t>dengan</a:t>
            </a:r>
            <a:r>
              <a:rPr lang="en-US" dirty="0" smtClean="0"/>
              <a:t> </a:t>
            </a:r>
            <a:r>
              <a:rPr lang="en-US" dirty="0" err="1" smtClean="0"/>
              <a:t>peralatan</a:t>
            </a:r>
            <a:r>
              <a:rPr lang="en-US" dirty="0" smtClean="0"/>
              <a:t> modern.</a:t>
            </a:r>
          </a:p>
          <a:p>
            <a:pPr marL="285750" indent="-285750">
              <a:buFont typeface="Wingdings" panose="05000000000000000000" pitchFamily="2" charset="2"/>
              <a:buChar char="§"/>
            </a:pPr>
            <a:r>
              <a:rPr lang="en-US" dirty="0"/>
              <a:t>PT. IGG </a:t>
            </a:r>
            <a:r>
              <a:rPr lang="en-US" dirty="0" err="1" smtClean="0"/>
              <a:t>merupakan</a:t>
            </a:r>
            <a:r>
              <a:rPr lang="en-US" dirty="0" smtClean="0"/>
              <a:t> </a:t>
            </a:r>
            <a:r>
              <a:rPr lang="en-US" dirty="0" err="1"/>
              <a:t>salah</a:t>
            </a:r>
            <a:r>
              <a:rPr lang="en-US" dirty="0"/>
              <a:t> </a:t>
            </a:r>
            <a:r>
              <a:rPr lang="en-US" dirty="0" err="1"/>
              <a:t>satu</a:t>
            </a:r>
            <a:r>
              <a:rPr lang="en-US" dirty="0"/>
              <a:t> </a:t>
            </a:r>
            <a:r>
              <a:rPr lang="en-US" dirty="0" err="1"/>
              <a:t>pabrik</a:t>
            </a:r>
            <a:r>
              <a:rPr lang="en-US" dirty="0"/>
              <a:t> </a:t>
            </a:r>
            <a:r>
              <a:rPr lang="en-US" dirty="0" err="1"/>
              <a:t>gula</a:t>
            </a:r>
            <a:r>
              <a:rPr lang="en-US" dirty="0"/>
              <a:t> </a:t>
            </a:r>
            <a:r>
              <a:rPr lang="en-US" dirty="0" err="1"/>
              <a:t>baru</a:t>
            </a:r>
            <a:r>
              <a:rPr lang="en-US" dirty="0"/>
              <a:t> </a:t>
            </a:r>
            <a:r>
              <a:rPr lang="en-US" dirty="0" smtClean="0"/>
              <a:t>yang </a:t>
            </a:r>
            <a:r>
              <a:rPr lang="en-US" dirty="0" err="1" smtClean="0"/>
              <a:t>menerapkan</a:t>
            </a:r>
            <a:r>
              <a:rPr lang="en-US" dirty="0" smtClean="0"/>
              <a:t> system control automatic yang </a:t>
            </a:r>
            <a:r>
              <a:rPr lang="en-US" dirty="0" err="1" smtClean="0"/>
              <a:t>menjanjikan</a:t>
            </a:r>
            <a:r>
              <a:rPr lang="en-US" dirty="0" smtClean="0"/>
              <a:t> </a:t>
            </a:r>
            <a:r>
              <a:rPr lang="en-US" dirty="0" err="1" smtClean="0"/>
              <a:t>efisiensi</a:t>
            </a:r>
            <a:r>
              <a:rPr lang="en-US" dirty="0" smtClean="0"/>
              <a:t> proses, </a:t>
            </a:r>
            <a:r>
              <a:rPr lang="en-US" dirty="0" err="1" smtClean="0"/>
              <a:t>efisiensi</a:t>
            </a:r>
            <a:r>
              <a:rPr lang="en-US" dirty="0" smtClean="0"/>
              <a:t> </a:t>
            </a:r>
            <a:r>
              <a:rPr lang="en-US" dirty="0" err="1" smtClean="0"/>
              <a:t>karyawan</a:t>
            </a:r>
            <a:r>
              <a:rPr lang="en-US" dirty="0" smtClean="0"/>
              <a:t>, </a:t>
            </a:r>
            <a:r>
              <a:rPr lang="en-US" dirty="0" err="1" smtClean="0"/>
              <a:t>efisiensi</a:t>
            </a:r>
            <a:r>
              <a:rPr lang="en-US" dirty="0" smtClean="0"/>
              <a:t> energy </a:t>
            </a:r>
            <a:r>
              <a:rPr lang="en-US" dirty="0" err="1" smtClean="0"/>
              <a:t>dan</a:t>
            </a:r>
            <a:r>
              <a:rPr lang="en-US" dirty="0" smtClean="0"/>
              <a:t> </a:t>
            </a:r>
            <a:r>
              <a:rPr lang="en-US" dirty="0" err="1" smtClean="0"/>
              <a:t>efisiensi</a:t>
            </a:r>
            <a:r>
              <a:rPr lang="en-US" dirty="0" smtClean="0"/>
              <a:t> </a:t>
            </a:r>
            <a:r>
              <a:rPr lang="en-US" dirty="0" err="1" smtClean="0"/>
              <a:t>biaya</a:t>
            </a:r>
            <a:endParaRPr lang="id-ID" dirty="0"/>
          </a:p>
          <a:p>
            <a:pPr algn="just"/>
            <a:endParaRPr lang="en-US" dirty="0" smtClean="0"/>
          </a:p>
          <a:p>
            <a:pPr algn="just"/>
            <a:r>
              <a:rPr lang="en-US" dirty="0" err="1" smtClean="0"/>
              <a:t>Beberapa</a:t>
            </a:r>
            <a:r>
              <a:rPr lang="en-US" dirty="0" smtClean="0"/>
              <a:t> </a:t>
            </a:r>
            <a:r>
              <a:rPr lang="en-US" dirty="0" err="1" smtClean="0"/>
              <a:t>hal</a:t>
            </a:r>
            <a:r>
              <a:rPr lang="en-US" dirty="0" smtClean="0"/>
              <a:t> </a:t>
            </a:r>
            <a:r>
              <a:rPr lang="en-US" dirty="0" err="1" smtClean="0"/>
              <a:t>tersebut</a:t>
            </a:r>
            <a:r>
              <a:rPr lang="en-US" dirty="0" smtClean="0"/>
              <a:t> </a:t>
            </a:r>
            <a:r>
              <a:rPr lang="en-US" dirty="0" err="1" smtClean="0"/>
              <a:t>diatas</a:t>
            </a:r>
            <a:r>
              <a:rPr lang="en-US" dirty="0" smtClean="0"/>
              <a:t> </a:t>
            </a:r>
            <a:r>
              <a:rPr lang="en-US" dirty="0" err="1" smtClean="0"/>
              <a:t>diharapkan</a:t>
            </a:r>
            <a:r>
              <a:rPr lang="en-US" dirty="0" smtClean="0"/>
              <a:t> </a:t>
            </a:r>
            <a:r>
              <a:rPr lang="en-US" dirty="0" err="1" smtClean="0"/>
              <a:t>dapat</a:t>
            </a:r>
            <a:r>
              <a:rPr lang="en-US" dirty="0" smtClean="0"/>
              <a:t> </a:t>
            </a:r>
            <a:r>
              <a:rPr lang="en-US" dirty="0" err="1" smtClean="0"/>
              <a:t>menambah</a:t>
            </a:r>
            <a:r>
              <a:rPr lang="en-US" dirty="0" smtClean="0"/>
              <a:t> </a:t>
            </a:r>
            <a:r>
              <a:rPr lang="en-US" dirty="0" err="1" smtClean="0"/>
              <a:t>wawasan</a:t>
            </a:r>
            <a:r>
              <a:rPr lang="en-US" dirty="0" smtClean="0"/>
              <a:t> </a:t>
            </a:r>
            <a:r>
              <a:rPr lang="en-US" dirty="0" err="1" smtClean="0"/>
              <a:t>bagi</a:t>
            </a:r>
            <a:r>
              <a:rPr lang="en-US" dirty="0" smtClean="0"/>
              <a:t> </a:t>
            </a:r>
            <a:r>
              <a:rPr lang="en-US" dirty="0" err="1" smtClean="0"/>
              <a:t>seluruh</a:t>
            </a:r>
            <a:r>
              <a:rPr lang="en-US" dirty="0" smtClean="0"/>
              <a:t> </a:t>
            </a:r>
            <a:r>
              <a:rPr lang="en-US" dirty="0" err="1" smtClean="0"/>
              <a:t>peserta</a:t>
            </a:r>
            <a:r>
              <a:rPr lang="en-US" dirty="0" smtClean="0"/>
              <a:t> study banding </a:t>
            </a:r>
            <a:r>
              <a:rPr lang="en-US" dirty="0" err="1" smtClean="0"/>
              <a:t>untuk</a:t>
            </a:r>
            <a:r>
              <a:rPr lang="en-US" dirty="0" smtClean="0"/>
              <a:t> </a:t>
            </a:r>
            <a:r>
              <a:rPr lang="en-US" dirty="0" err="1" smtClean="0"/>
              <a:t>pengembangan</a:t>
            </a:r>
            <a:r>
              <a:rPr lang="en-US" dirty="0" smtClean="0"/>
              <a:t> PG. </a:t>
            </a:r>
            <a:r>
              <a:rPr lang="en-US" dirty="0" err="1" smtClean="0"/>
              <a:t>Candi</a:t>
            </a:r>
            <a:r>
              <a:rPr lang="en-US" dirty="0" smtClean="0"/>
              <a:t> </a:t>
            </a:r>
            <a:r>
              <a:rPr lang="en-US" dirty="0" err="1" smtClean="0"/>
              <a:t>Baru</a:t>
            </a:r>
            <a:r>
              <a:rPr lang="en-US" dirty="0" smtClean="0"/>
              <a:t> </a:t>
            </a:r>
            <a:r>
              <a:rPr lang="en-US" dirty="0" err="1" smtClean="0"/>
              <a:t>kedepan</a:t>
            </a:r>
            <a:r>
              <a:rPr lang="en-US" dirty="0" smtClean="0"/>
              <a:t> </a:t>
            </a:r>
            <a:r>
              <a:rPr lang="en-US" dirty="0" err="1" smtClean="0"/>
              <a:t>dalam</a:t>
            </a:r>
            <a:r>
              <a:rPr lang="en-US" dirty="0" smtClean="0"/>
              <a:t> </a:t>
            </a:r>
            <a:r>
              <a:rPr lang="en-US" dirty="0" err="1" smtClean="0"/>
              <a:t>menghadapi</a:t>
            </a:r>
            <a:r>
              <a:rPr lang="en-US" dirty="0" smtClean="0"/>
              <a:t> </a:t>
            </a:r>
            <a:r>
              <a:rPr lang="en-US" dirty="0" err="1" smtClean="0"/>
              <a:t>tantangan</a:t>
            </a:r>
            <a:r>
              <a:rPr lang="en-US" dirty="0" smtClean="0"/>
              <a:t> </a:t>
            </a:r>
            <a:r>
              <a:rPr lang="en-US" dirty="0" err="1" smtClean="0"/>
              <a:t>industri</a:t>
            </a:r>
            <a:r>
              <a:rPr lang="en-US" dirty="0" smtClean="0"/>
              <a:t> </a:t>
            </a:r>
            <a:r>
              <a:rPr lang="en-US" dirty="0" err="1" smtClean="0"/>
              <a:t>gula</a:t>
            </a:r>
            <a:r>
              <a:rPr lang="en-US" dirty="0" smtClean="0"/>
              <a:t> yang </a:t>
            </a:r>
            <a:r>
              <a:rPr lang="en-US" dirty="0" err="1" smtClean="0"/>
              <a:t>semakin</a:t>
            </a:r>
            <a:r>
              <a:rPr lang="en-US" dirty="0" smtClean="0"/>
              <a:t> </a:t>
            </a:r>
            <a:r>
              <a:rPr lang="en-US" dirty="0" err="1" smtClean="0"/>
              <a:t>berat</a:t>
            </a:r>
            <a:r>
              <a:rPr lang="en-US" dirty="0" smtClean="0"/>
              <a:t>.</a:t>
            </a:r>
            <a:endParaRPr lang="id-ID" dirty="0"/>
          </a:p>
        </p:txBody>
      </p:sp>
      <p:graphicFrame>
        <p:nvGraphicFramePr>
          <p:cNvPr id="14" name="Table 13"/>
          <p:cNvGraphicFramePr>
            <a:graphicFrameLocks noGrp="1"/>
          </p:cNvGraphicFramePr>
          <p:nvPr>
            <p:extLst>
              <p:ext uri="{D42A27DB-BD31-4B8C-83A1-F6EECF244321}">
                <p14:modId xmlns:p14="http://schemas.microsoft.com/office/powerpoint/2010/main" val="1144734214"/>
              </p:ext>
            </p:extLst>
          </p:nvPr>
        </p:nvGraphicFramePr>
        <p:xfrm>
          <a:off x="3594100" y="3321050"/>
          <a:ext cx="6858001" cy="3657600"/>
        </p:xfrm>
        <a:graphic>
          <a:graphicData uri="http://schemas.openxmlformats.org/drawingml/2006/table">
            <a:tbl>
              <a:tblPr firstRow="1" firstCol="1" lastRow="1" bandRow="1">
                <a:tableStyleId>{5FD0F851-EC5A-4D38-B0AD-8093EC10F338}</a:tableStyleId>
              </a:tblPr>
              <a:tblGrid>
                <a:gridCol w="465827"/>
                <a:gridCol w="2386012"/>
                <a:gridCol w="790072"/>
                <a:gridCol w="1277470"/>
                <a:gridCol w="1277470"/>
                <a:gridCol w="661150"/>
              </a:tblGrid>
              <a:tr h="227391">
                <a:tc rowSpan="2">
                  <a:txBody>
                    <a:bodyPr/>
                    <a:lstStyle/>
                    <a:p>
                      <a:pPr algn="ctr" fontAlgn="ctr"/>
                      <a:r>
                        <a:rPr lang="en-US" sz="1200" u="none" strike="noStrike" dirty="0">
                          <a:effectLst/>
                          <a:latin typeface="Calibri (Body)"/>
                        </a:rPr>
                        <a:t>No.</a:t>
                      </a:r>
                      <a:endParaRPr lang="en-US" sz="1200" b="1" i="0" u="none" strike="noStrike" dirty="0">
                        <a:effectLst/>
                        <a:latin typeface="Calibri (Body)"/>
                      </a:endParaRPr>
                    </a:p>
                  </a:txBody>
                  <a:tcPr marL="6350" marR="6350" marT="6350" marB="0" anchor="ctr">
                    <a:solidFill>
                      <a:schemeClr val="accent5">
                        <a:lumMod val="75000"/>
                      </a:schemeClr>
                    </a:solidFill>
                  </a:tcPr>
                </a:tc>
                <a:tc rowSpan="2">
                  <a:txBody>
                    <a:bodyPr/>
                    <a:lstStyle/>
                    <a:p>
                      <a:pPr algn="ctr" fontAlgn="ctr"/>
                      <a:r>
                        <a:rPr lang="en-US" sz="1200" u="none" strike="noStrike" dirty="0">
                          <a:effectLst/>
                          <a:latin typeface="Calibri (Body)"/>
                        </a:rPr>
                        <a:t>URAIAN</a:t>
                      </a:r>
                      <a:endParaRPr lang="en-US" sz="1200" b="1" i="0" u="none" strike="noStrike" dirty="0">
                        <a:effectLst/>
                        <a:latin typeface="Calibri (Body)"/>
                      </a:endParaRPr>
                    </a:p>
                  </a:txBody>
                  <a:tcPr marL="6350" marR="6350" marT="6350" marB="0" anchor="ctr">
                    <a:solidFill>
                      <a:schemeClr val="accent5">
                        <a:lumMod val="75000"/>
                      </a:schemeClr>
                    </a:solidFill>
                  </a:tcPr>
                </a:tc>
                <a:tc rowSpan="2">
                  <a:txBody>
                    <a:bodyPr/>
                    <a:lstStyle/>
                    <a:p>
                      <a:pPr algn="ctr" fontAlgn="ctr"/>
                      <a:r>
                        <a:rPr lang="en-US" sz="1200" u="none" strike="noStrike" dirty="0" err="1">
                          <a:effectLst/>
                          <a:latin typeface="Calibri (Body)"/>
                        </a:rPr>
                        <a:t>Satuan</a:t>
                      </a:r>
                      <a:endParaRPr lang="en-US" sz="1200" b="1" i="0" u="none" strike="noStrike" dirty="0">
                        <a:effectLst/>
                        <a:latin typeface="Calibri (Body)"/>
                      </a:endParaRPr>
                    </a:p>
                  </a:txBody>
                  <a:tcPr marL="6350" marR="6350" marT="6350" marB="0" anchor="ctr">
                    <a:solidFill>
                      <a:schemeClr val="accent5">
                        <a:lumMod val="75000"/>
                      </a:schemeClr>
                    </a:solidFill>
                  </a:tcPr>
                </a:tc>
                <a:tc>
                  <a:txBody>
                    <a:bodyPr/>
                    <a:lstStyle/>
                    <a:p>
                      <a:pPr algn="ctr" fontAlgn="ctr"/>
                      <a:r>
                        <a:rPr lang="en-US" sz="1200" u="none" strike="noStrike" dirty="0">
                          <a:effectLst/>
                          <a:latin typeface="Calibri (Body)"/>
                        </a:rPr>
                        <a:t>PG.CB</a:t>
                      </a:r>
                      <a:endParaRPr lang="en-US" sz="1200" b="1" i="0" u="none" strike="noStrike" dirty="0">
                        <a:effectLst/>
                        <a:latin typeface="Calibri (Body)"/>
                      </a:endParaRPr>
                    </a:p>
                  </a:txBody>
                  <a:tcPr marL="6350" marR="6350" marT="6350" marB="0" anchor="ctr">
                    <a:solidFill>
                      <a:schemeClr val="accent5">
                        <a:lumMod val="75000"/>
                      </a:schemeClr>
                    </a:solidFill>
                  </a:tcPr>
                </a:tc>
                <a:tc>
                  <a:txBody>
                    <a:bodyPr/>
                    <a:lstStyle/>
                    <a:p>
                      <a:pPr algn="ctr" fontAlgn="ctr"/>
                      <a:r>
                        <a:rPr lang="en-US" sz="1200" u="none" strike="noStrike" dirty="0">
                          <a:effectLst/>
                          <a:latin typeface="Calibri (Body)"/>
                        </a:rPr>
                        <a:t>IGG</a:t>
                      </a:r>
                      <a:endParaRPr lang="en-US" sz="1200" b="1" i="0" u="none" strike="noStrike" dirty="0">
                        <a:effectLst/>
                        <a:latin typeface="Calibri (Body)"/>
                      </a:endParaRPr>
                    </a:p>
                  </a:txBody>
                  <a:tcPr marL="6350" marR="6350" marT="6350" marB="0" anchor="ctr">
                    <a:solidFill>
                      <a:schemeClr val="accent5">
                        <a:lumMod val="75000"/>
                      </a:schemeClr>
                    </a:solidFill>
                  </a:tcPr>
                </a:tc>
                <a:tc>
                  <a:txBody>
                    <a:bodyPr/>
                    <a:lstStyle/>
                    <a:p>
                      <a:pPr algn="ctr" fontAlgn="ctr"/>
                      <a:r>
                        <a:rPr lang="en-US" sz="1200" u="none" strike="noStrike" dirty="0">
                          <a:effectLst/>
                          <a:latin typeface="Calibri (Body)"/>
                        </a:rPr>
                        <a:t>%</a:t>
                      </a:r>
                      <a:endParaRPr lang="en-US" sz="1200" b="1" i="0" u="none" strike="noStrike" dirty="0">
                        <a:effectLst/>
                        <a:latin typeface="Calibri (Body)"/>
                      </a:endParaRPr>
                    </a:p>
                  </a:txBody>
                  <a:tcPr marL="6350" marR="6350" marT="6350" marB="0" anchor="ctr">
                    <a:solidFill>
                      <a:schemeClr val="accent5">
                        <a:lumMod val="75000"/>
                      </a:schemeClr>
                    </a:solidFill>
                  </a:tcPr>
                </a:tc>
              </a:tr>
              <a:tr h="2273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u="none" strike="noStrike" dirty="0">
                          <a:effectLst/>
                          <a:latin typeface="Calibri (Body)"/>
                        </a:rPr>
                        <a:t>(a)</a:t>
                      </a:r>
                      <a:endParaRPr lang="en-US" sz="1200" b="1" i="0" u="none" strike="noStrike" dirty="0">
                        <a:effectLst/>
                        <a:latin typeface="Calibri (Body)"/>
                      </a:endParaRPr>
                    </a:p>
                  </a:txBody>
                  <a:tcPr marL="6350" marR="6350" marT="6350" marB="0" anchor="ctr">
                    <a:solidFill>
                      <a:schemeClr val="accent5">
                        <a:lumMod val="75000"/>
                      </a:schemeClr>
                    </a:solidFill>
                  </a:tcPr>
                </a:tc>
                <a:tc>
                  <a:txBody>
                    <a:bodyPr/>
                    <a:lstStyle/>
                    <a:p>
                      <a:pPr algn="ctr" fontAlgn="ctr"/>
                      <a:r>
                        <a:rPr lang="en-US" sz="1200" u="none" strike="noStrike" dirty="0">
                          <a:effectLst/>
                          <a:latin typeface="Calibri (Body)"/>
                        </a:rPr>
                        <a:t>(b)</a:t>
                      </a:r>
                      <a:endParaRPr lang="en-US" sz="1200" b="1" i="0" u="none" strike="noStrike" dirty="0">
                        <a:effectLst/>
                        <a:latin typeface="Calibri (Body)"/>
                      </a:endParaRPr>
                    </a:p>
                  </a:txBody>
                  <a:tcPr marL="6350" marR="6350" marT="6350" marB="0" anchor="ctr">
                    <a:solidFill>
                      <a:schemeClr val="accent5">
                        <a:lumMod val="75000"/>
                      </a:schemeClr>
                    </a:solidFill>
                  </a:tcPr>
                </a:tc>
                <a:tc>
                  <a:txBody>
                    <a:bodyPr/>
                    <a:lstStyle/>
                    <a:p>
                      <a:pPr algn="ctr" fontAlgn="ctr"/>
                      <a:r>
                        <a:rPr lang="en-US" sz="1200" u="none" strike="noStrike" dirty="0">
                          <a:effectLst/>
                          <a:latin typeface="Calibri (Body)"/>
                        </a:rPr>
                        <a:t>(b : a)</a:t>
                      </a:r>
                      <a:endParaRPr lang="en-US" sz="1200" b="1" i="0" u="none" strike="noStrike" dirty="0">
                        <a:effectLst/>
                        <a:latin typeface="Calibri (Body)"/>
                      </a:endParaRPr>
                    </a:p>
                  </a:txBody>
                  <a:tcPr marL="6350" marR="6350" marT="6350" marB="0" anchor="ctr">
                    <a:solidFill>
                      <a:schemeClr val="accent5">
                        <a:lumMod val="75000"/>
                      </a:schemeClr>
                    </a:solidFill>
                  </a:tcPr>
                </a:tc>
              </a:tr>
              <a:tr h="202125">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l" fontAlgn="ctr"/>
                      <a:r>
                        <a:rPr lang="en-US" sz="1200" b="1" u="none" strike="noStrike" dirty="0" err="1">
                          <a:effectLst/>
                          <a:latin typeface="Calibri (Body)"/>
                        </a:rPr>
                        <a:t>Preparasi</a:t>
                      </a:r>
                      <a:r>
                        <a:rPr lang="en-US" sz="1200" b="1" u="none" strike="noStrike" dirty="0">
                          <a:effectLst/>
                          <a:latin typeface="Calibri (Body)"/>
                        </a:rPr>
                        <a:t> :</a:t>
                      </a:r>
                      <a:endParaRPr lang="en-US" sz="1200" b="1" i="0" u="none" strike="noStrike" dirty="0">
                        <a:effectLst/>
                        <a:latin typeface="Calibri (Body)"/>
                      </a:endParaRPr>
                    </a:p>
                  </a:txBody>
                  <a:tcPr marL="6350" marR="6350" marT="6350"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r>
              <a:tr h="202125">
                <a:tc>
                  <a:txBody>
                    <a:bodyPr/>
                    <a:lstStyle/>
                    <a:p>
                      <a:pPr algn="ctr" fontAlgn="ctr"/>
                      <a:r>
                        <a:rPr lang="en-US" sz="1200" b="0" u="none" strike="noStrike" dirty="0">
                          <a:effectLst/>
                          <a:latin typeface="Calibri (Body)"/>
                        </a:rPr>
                        <a:t>4</a:t>
                      </a:r>
                      <a:endParaRPr lang="en-US" sz="1200" b="0" i="0" u="none" strike="noStrike" dirty="0">
                        <a:effectLst/>
                        <a:latin typeface="Calibri (Body)"/>
                      </a:endParaRPr>
                    </a:p>
                  </a:txBody>
                  <a:tcPr marL="6350" marR="6350" marT="6350" marB="0" anchor="ctr"/>
                </a:tc>
                <a:tc>
                  <a:txBody>
                    <a:bodyPr/>
                    <a:lstStyle/>
                    <a:p>
                      <a:pPr algn="l" fontAlgn="ctr"/>
                      <a:r>
                        <a:rPr lang="en-US" sz="1200" u="none" strike="noStrike" dirty="0">
                          <a:effectLst/>
                          <a:latin typeface="Calibri (Body)"/>
                        </a:rPr>
                        <a:t>System Cane Unloading</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dirty="0">
                          <a:effectLst/>
                          <a:latin typeface="Calibri (Body)"/>
                        </a:rPr>
                        <a:t>Unloading</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Tippler</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r>
              <a:tr h="202125">
                <a:tc>
                  <a:txBody>
                    <a:bodyPr/>
                    <a:lstStyle/>
                    <a:p>
                      <a:pPr algn="ctr" fontAlgn="ctr"/>
                      <a:r>
                        <a:rPr lang="en-US" sz="1200" b="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l"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dirty="0">
                          <a:effectLst/>
                          <a:latin typeface="Calibri (Body)"/>
                        </a:rPr>
                        <a:t>Cane Crane </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r>
              <a:tr h="202125">
                <a:tc>
                  <a:txBody>
                    <a:bodyPr/>
                    <a:lstStyle/>
                    <a:p>
                      <a:pPr algn="ctr" fontAlgn="ctr"/>
                      <a:r>
                        <a:rPr lang="en-US" sz="1200" b="0" u="none" strike="noStrike" dirty="0">
                          <a:effectLst/>
                          <a:latin typeface="Calibri (Body)"/>
                        </a:rPr>
                        <a:t>5</a:t>
                      </a:r>
                      <a:endParaRPr lang="en-US" sz="1200" b="0" i="0" u="none" strike="noStrike" dirty="0">
                        <a:effectLst/>
                        <a:latin typeface="Calibri (Body)"/>
                      </a:endParaRPr>
                    </a:p>
                  </a:txBody>
                  <a:tcPr marL="6350" marR="6350" marT="6350" marB="0" anchor="ctr"/>
                </a:tc>
                <a:tc>
                  <a:txBody>
                    <a:bodyPr/>
                    <a:lstStyle/>
                    <a:p>
                      <a:pPr algn="l" fontAlgn="ctr"/>
                      <a:r>
                        <a:rPr lang="en-US" sz="1200" u="none" strike="noStrike">
                          <a:effectLst/>
                          <a:latin typeface="Calibri (Body)"/>
                        </a:rPr>
                        <a:t>Cane Cutter</a:t>
                      </a:r>
                      <a:endParaRPr lang="en-US" sz="1200" b="1"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r>
              <a:tr h="202125">
                <a:tc>
                  <a:txBody>
                    <a:bodyPr/>
                    <a:lstStyle/>
                    <a:p>
                      <a:pPr algn="ctr" fontAlgn="ctr"/>
                      <a:r>
                        <a:rPr lang="en-US" sz="1200" b="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l" fontAlgn="ctr"/>
                      <a:r>
                        <a:rPr lang="en-US" sz="1200" u="none" strike="noStrike">
                          <a:effectLst/>
                          <a:latin typeface="Calibri (Body)"/>
                        </a:rPr>
                        <a:t>Type Penggerak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Motor </a:t>
                      </a:r>
                      <a:r>
                        <a:rPr lang="en-US" sz="1200" u="none" strike="noStrike" dirty="0" err="1">
                          <a:effectLst/>
                          <a:latin typeface="Calibri (Body)"/>
                        </a:rPr>
                        <a:t>Listrik</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Motor Listrik</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r>
              <a:tr h="202125">
                <a:tc>
                  <a:txBody>
                    <a:bodyPr/>
                    <a:lstStyle/>
                    <a:p>
                      <a:pPr algn="ctr" fontAlgn="ctr"/>
                      <a:r>
                        <a:rPr lang="en-US" sz="1200" b="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l" fontAlgn="ctr"/>
                      <a:r>
                        <a:rPr lang="en-US" sz="1200" u="none" strike="noStrike">
                          <a:effectLst/>
                          <a:latin typeface="Calibri (Body)"/>
                        </a:rPr>
                        <a:t>Effisiensi Mekanis</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0.8</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dirty="0">
                          <a:effectLst/>
                          <a:latin typeface="Calibri (Body)"/>
                        </a:rPr>
                        <a:t>0.85</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r>
              <a:tr h="202125">
                <a:tc>
                  <a:txBody>
                    <a:bodyPr/>
                    <a:lstStyle/>
                    <a:p>
                      <a:pPr algn="ctr" fontAlgn="ctr"/>
                      <a:r>
                        <a:rPr lang="en-US" sz="1200" b="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l" fontAlgn="ctr"/>
                      <a:r>
                        <a:rPr lang="en-US" sz="1200" u="none" strike="noStrike">
                          <a:effectLst/>
                          <a:latin typeface="Calibri (Body)"/>
                        </a:rPr>
                        <a:t>Power terpasang</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HP</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425</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2,145</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504.7</a:t>
                      </a:r>
                      <a:endParaRPr lang="en-US" sz="1200" b="0" i="0" u="none" strike="noStrike">
                        <a:effectLst/>
                        <a:latin typeface="Calibri (Body)"/>
                      </a:endParaRPr>
                    </a:p>
                  </a:txBody>
                  <a:tcPr marL="6350" marR="6350" marT="6350" marB="0" anchor="ctr"/>
                </a:tc>
              </a:tr>
              <a:tr h="202125">
                <a:tc>
                  <a:txBody>
                    <a:bodyPr/>
                    <a:lstStyle/>
                    <a:p>
                      <a:pPr algn="ctr" fontAlgn="ctr"/>
                      <a:r>
                        <a:rPr lang="en-US" sz="1200" b="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l" fontAlgn="ctr"/>
                      <a:r>
                        <a:rPr lang="en-US" sz="1200" u="none" strike="noStrike">
                          <a:effectLst/>
                          <a:latin typeface="Calibri (Body)"/>
                        </a:rPr>
                        <a:t>Kapasitas dasar</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HP/TFH</a:t>
                      </a:r>
                      <a:endParaRPr lang="en-US" sz="1200" b="1"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29.7</a:t>
                      </a:r>
                      <a:endParaRPr lang="en-US" sz="1200" b="1"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68.6</a:t>
                      </a:r>
                      <a:endParaRPr lang="en-US" sz="1200" b="1"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231.3</a:t>
                      </a:r>
                      <a:endParaRPr lang="en-US" sz="1200" b="1" i="0" u="none" strike="noStrike">
                        <a:effectLst/>
                        <a:latin typeface="Calibri (Body)"/>
                      </a:endParaRPr>
                    </a:p>
                  </a:txBody>
                  <a:tcPr marL="6350" marR="6350" marT="6350" marB="0" anchor="ctr"/>
                </a:tc>
              </a:tr>
              <a:tr h="202125">
                <a:tc>
                  <a:txBody>
                    <a:bodyPr/>
                    <a:lstStyle/>
                    <a:p>
                      <a:pPr algn="ctr" fontAlgn="ctr"/>
                      <a:r>
                        <a:rPr lang="en-US" sz="1200" b="0" u="none" strike="noStrike" dirty="0">
                          <a:effectLst/>
                          <a:latin typeface="Calibri (Body)"/>
                        </a:rPr>
                        <a:t>6</a:t>
                      </a:r>
                      <a:endParaRPr lang="en-US" sz="1200" b="0" i="0" u="none" strike="noStrike" dirty="0">
                        <a:effectLst/>
                        <a:latin typeface="Calibri (Body)"/>
                      </a:endParaRPr>
                    </a:p>
                  </a:txBody>
                  <a:tcPr marL="6350" marR="6350" marT="6350" marB="0" anchor="ctr"/>
                </a:tc>
                <a:tc>
                  <a:txBody>
                    <a:bodyPr/>
                    <a:lstStyle/>
                    <a:p>
                      <a:pPr algn="l" fontAlgn="ctr"/>
                      <a:r>
                        <a:rPr lang="en-US" sz="1200" u="none" strike="noStrike">
                          <a:effectLst/>
                          <a:latin typeface="Calibri (Body)"/>
                        </a:rPr>
                        <a:t>Shreeder</a:t>
                      </a:r>
                      <a:endParaRPr lang="en-US" sz="1200" b="1"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r>
              <a:tr h="202125">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l" fontAlgn="ctr"/>
                      <a:r>
                        <a:rPr lang="en-US" sz="1200" u="none" strike="noStrike">
                          <a:effectLst/>
                          <a:latin typeface="Calibri (Body)"/>
                        </a:rPr>
                        <a:t>Type Shreeder</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Unigrator Mark IV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HDHS</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r>
              <a:tr h="202125">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l" fontAlgn="ctr"/>
                      <a:r>
                        <a:rPr lang="en-US" sz="1200" u="none" strike="noStrike">
                          <a:effectLst/>
                          <a:latin typeface="Calibri (Body)"/>
                        </a:rPr>
                        <a:t>Type Penggerak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Turbin uap</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Electromotor</a:t>
                      </a:r>
                      <a:endParaRPr lang="en-US" sz="1200" b="0" i="0" u="none" strike="noStrike" dirty="0">
                        <a:effectLst/>
                        <a:latin typeface="Calibri (Body)"/>
                      </a:endParaRPr>
                    </a:p>
                  </a:txBody>
                  <a:tcPr marL="6350" marR="6350" marT="6350"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6350" marR="6350" marT="6350" marB="0" anchor="ctr"/>
                </a:tc>
              </a:tr>
              <a:tr h="202125">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l" fontAlgn="ctr"/>
                      <a:r>
                        <a:rPr lang="en-US" sz="1200" u="none" strike="noStrike">
                          <a:effectLst/>
                          <a:latin typeface="Calibri (Body)"/>
                        </a:rPr>
                        <a:t>Effisiensi Mekanis</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0.6</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0.85</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6350" marR="6350" marT="6350" marB="0" anchor="ctr"/>
                </a:tc>
              </a:tr>
              <a:tr h="202125">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l" fontAlgn="ctr"/>
                      <a:r>
                        <a:rPr lang="en-US" sz="1200" u="none" strike="noStrike">
                          <a:effectLst/>
                          <a:latin typeface="Calibri (Body)"/>
                        </a:rPr>
                        <a:t>Power terpasang</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HP</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520</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3,351</a:t>
                      </a:r>
                      <a:endParaRPr lang="en-US" sz="1200" b="0"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644.5</a:t>
                      </a:r>
                      <a:endParaRPr lang="en-US" sz="1200" b="0" i="0" u="none" strike="noStrike" dirty="0">
                        <a:effectLst/>
                        <a:latin typeface="Calibri (Body)"/>
                      </a:endParaRPr>
                    </a:p>
                  </a:txBody>
                  <a:tcPr marL="6350" marR="6350" marT="6350" marB="0" anchor="ctr"/>
                </a:tc>
              </a:tr>
              <a:tr h="209344">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l" fontAlgn="ctr"/>
                      <a:r>
                        <a:rPr lang="en-US" sz="1200" u="none" strike="noStrike">
                          <a:effectLst/>
                          <a:latin typeface="Calibri (Body)"/>
                        </a:rPr>
                        <a:t>Kapasitas dasar</a:t>
                      </a:r>
                      <a:endParaRPr lang="en-US" sz="1200" b="0"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HP/TFH</a:t>
                      </a:r>
                      <a:endParaRPr lang="en-US" sz="1200" b="1"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36.3</a:t>
                      </a:r>
                      <a:endParaRPr lang="en-US" sz="1200" b="1"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107.2</a:t>
                      </a:r>
                      <a:endParaRPr lang="en-US" sz="1200" b="1"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295.4</a:t>
                      </a:r>
                      <a:endParaRPr lang="en-US" sz="1200" b="1" i="0" u="none" strike="noStrike" dirty="0">
                        <a:effectLst/>
                        <a:latin typeface="Calibri (Body)"/>
                      </a:endParaRPr>
                    </a:p>
                  </a:txBody>
                  <a:tcPr marL="6350" marR="6350" marT="6350" marB="0" anchor="ctr"/>
                </a:tc>
              </a:tr>
              <a:tr h="36584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6350" marR="6350" marT="6350" marB="0" anchor="ctr"/>
                </a:tc>
                <a:tc>
                  <a:txBody>
                    <a:bodyPr/>
                    <a:lstStyle/>
                    <a:p>
                      <a:pPr algn="l" fontAlgn="ctr"/>
                      <a:r>
                        <a:rPr lang="en-US" sz="1200" u="none" strike="noStrike">
                          <a:effectLst/>
                          <a:latin typeface="Calibri (Body)"/>
                        </a:rPr>
                        <a:t>Total Power Preparasi</a:t>
                      </a:r>
                      <a:endParaRPr lang="en-US" sz="1200" b="1"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HP/TFH</a:t>
                      </a:r>
                      <a:endParaRPr lang="en-US" sz="1200" b="1"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66.0</a:t>
                      </a:r>
                      <a:endParaRPr lang="en-US" sz="1200" b="1" i="0" u="none" strike="noStrike">
                        <a:effectLst/>
                        <a:latin typeface="Calibri (Body)"/>
                      </a:endParaRPr>
                    </a:p>
                  </a:txBody>
                  <a:tcPr marL="6350" marR="6350" marT="6350" marB="0" anchor="ctr"/>
                </a:tc>
                <a:tc>
                  <a:txBody>
                    <a:bodyPr/>
                    <a:lstStyle/>
                    <a:p>
                      <a:pPr algn="ctr" fontAlgn="ctr"/>
                      <a:r>
                        <a:rPr lang="en-US" sz="1200" u="none" strike="noStrike">
                          <a:effectLst/>
                          <a:latin typeface="Calibri (Body)"/>
                        </a:rPr>
                        <a:t>175.9</a:t>
                      </a:r>
                      <a:endParaRPr lang="en-US" sz="1200" b="1" i="0" u="none" strike="noStrike">
                        <a:effectLst/>
                        <a:latin typeface="Calibri (Body)"/>
                      </a:endParaRPr>
                    </a:p>
                  </a:txBody>
                  <a:tcPr marL="6350" marR="6350" marT="6350" marB="0" anchor="ctr"/>
                </a:tc>
                <a:tc>
                  <a:txBody>
                    <a:bodyPr/>
                    <a:lstStyle/>
                    <a:p>
                      <a:pPr algn="ctr" fontAlgn="ctr"/>
                      <a:r>
                        <a:rPr lang="en-US" sz="1200" u="none" strike="noStrike" dirty="0">
                          <a:effectLst/>
                          <a:latin typeface="Calibri (Body)"/>
                        </a:rPr>
                        <a:t>266.6</a:t>
                      </a:r>
                      <a:endParaRPr lang="en-US" sz="1200" b="1" i="0" u="none" strike="noStrike" dirty="0">
                        <a:effectLst/>
                        <a:latin typeface="Calibri (Body)"/>
                      </a:endParaRPr>
                    </a:p>
                  </a:txBody>
                  <a:tcPr marL="6350" marR="6350" marT="6350" marB="0" anchor="ctr"/>
                </a:tc>
              </a:tr>
            </a:tbl>
          </a:graphicData>
        </a:graphic>
      </p:graphicFrame>
      <p:sp>
        <p:nvSpPr>
          <p:cNvPr id="16" name="TextBox 15"/>
          <p:cNvSpPr txBox="1"/>
          <p:nvPr/>
        </p:nvSpPr>
        <p:spPr>
          <a:xfrm>
            <a:off x="165100" y="3244850"/>
            <a:ext cx="3505200" cy="1200329"/>
          </a:xfrm>
          <a:prstGeom prst="rect">
            <a:avLst/>
          </a:prstGeom>
          <a:noFill/>
        </p:spPr>
        <p:txBody>
          <a:bodyPr wrap="square" rtlCol="0">
            <a:spAutoFit/>
          </a:bodyPr>
          <a:lstStyle/>
          <a:p>
            <a:r>
              <a:rPr lang="en-US" dirty="0">
                <a:latin typeface="Tw Cen MT Condensed Extra Bold" panose="020B0803020202020204" pitchFamily="34" charset="0"/>
              </a:rPr>
              <a:t>PERBANDINGAN </a:t>
            </a:r>
            <a:endParaRPr lang="en-US" dirty="0" smtClean="0">
              <a:latin typeface="Tw Cen MT Condensed Extra Bold" panose="020B0803020202020204" pitchFamily="34" charset="0"/>
            </a:endParaRPr>
          </a:p>
          <a:p>
            <a:r>
              <a:rPr lang="en-US" dirty="0" smtClean="0">
                <a:latin typeface="Tw Cen MT Condensed Extra Bold" panose="020B0803020202020204" pitchFamily="34" charset="0"/>
              </a:rPr>
              <a:t>KONFIGURASI</a:t>
            </a:r>
          </a:p>
          <a:p>
            <a:r>
              <a:rPr lang="en-US" dirty="0" smtClean="0">
                <a:latin typeface="Tw Cen MT Condensed Extra Bold" panose="020B0803020202020204" pitchFamily="34" charset="0"/>
              </a:rPr>
              <a:t>CANE PREPARATION </a:t>
            </a:r>
          </a:p>
          <a:p>
            <a:r>
              <a:rPr lang="en-US" dirty="0" smtClean="0">
                <a:latin typeface="Tw Cen MT Condensed Extra Bold" panose="020B0803020202020204" pitchFamily="34" charset="0"/>
              </a:rPr>
              <a:t>PG</a:t>
            </a:r>
            <a:r>
              <a:rPr lang="en-US" dirty="0">
                <a:latin typeface="Tw Cen MT Condensed Extra Bold" panose="020B0803020202020204" pitchFamily="34" charset="0"/>
              </a:rPr>
              <a:t>. CB vs </a:t>
            </a:r>
            <a:r>
              <a:rPr lang="en-US" dirty="0" smtClean="0">
                <a:latin typeface="Tw Cen MT Condensed Extra Bold" panose="020B0803020202020204" pitchFamily="34" charset="0"/>
              </a:rPr>
              <a:t>PT. IGG</a:t>
            </a:r>
            <a:endParaRPr lang="en-US" dirty="0">
              <a:latin typeface="Tw Cen MT Condensed Extra Bold" panose="020B0803020202020204"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00" y="4525010"/>
            <a:ext cx="3169920" cy="2377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1743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7658100" y="2482850"/>
            <a:ext cx="3048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13955254"/>
              </p:ext>
            </p:extLst>
          </p:nvPr>
        </p:nvGraphicFramePr>
        <p:xfrm>
          <a:off x="622300" y="940681"/>
          <a:ext cx="6492242" cy="6037969"/>
        </p:xfrm>
        <a:graphic>
          <a:graphicData uri="http://schemas.openxmlformats.org/drawingml/2006/table">
            <a:tbl>
              <a:tblPr firstRow="1" lastRow="1" bandRow="1">
                <a:tableStyleId>{3B4B98B0-60AC-42C2-AFA5-B58CD77FA1E5}</a:tableStyleId>
              </a:tblPr>
              <a:tblGrid>
                <a:gridCol w="316696"/>
                <a:gridCol w="1583478"/>
                <a:gridCol w="580603"/>
                <a:gridCol w="1741817"/>
                <a:gridCol w="1643757"/>
                <a:gridCol w="625891"/>
              </a:tblGrid>
              <a:tr h="191729">
                <a:tc rowSpan="2">
                  <a:txBody>
                    <a:bodyPr/>
                    <a:lstStyle/>
                    <a:p>
                      <a:pPr algn="ctr" fontAlgn="ctr"/>
                      <a:r>
                        <a:rPr lang="en-US" sz="1200" b="1" u="none" strike="noStrike" dirty="0">
                          <a:solidFill>
                            <a:schemeClr val="bg1"/>
                          </a:solidFill>
                          <a:effectLst/>
                          <a:latin typeface="Calibri (Body)"/>
                        </a:rPr>
                        <a:t>No.</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rowSpan="2">
                  <a:txBody>
                    <a:bodyPr/>
                    <a:lstStyle/>
                    <a:p>
                      <a:pPr algn="ctr" fontAlgn="ctr"/>
                      <a:r>
                        <a:rPr lang="en-US" sz="1200" b="1" u="none" strike="noStrike" dirty="0">
                          <a:solidFill>
                            <a:schemeClr val="bg1"/>
                          </a:solidFill>
                          <a:effectLst/>
                          <a:latin typeface="Calibri (Body)"/>
                        </a:rPr>
                        <a:t>URAIAN</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rowSpan="2">
                  <a:txBody>
                    <a:bodyPr/>
                    <a:lstStyle/>
                    <a:p>
                      <a:pPr algn="ctr" fontAlgn="ctr"/>
                      <a:r>
                        <a:rPr lang="en-US" sz="1200" b="1" u="none" strike="noStrike" dirty="0" err="1">
                          <a:solidFill>
                            <a:schemeClr val="bg1"/>
                          </a:solidFill>
                          <a:effectLst/>
                          <a:latin typeface="Calibri (Body)"/>
                        </a:rPr>
                        <a:t>Satuan</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a:txBody>
                    <a:bodyPr/>
                    <a:lstStyle/>
                    <a:p>
                      <a:pPr algn="ctr" fontAlgn="ctr"/>
                      <a:r>
                        <a:rPr lang="en-US" sz="1200" b="1" u="none" strike="noStrike" dirty="0">
                          <a:solidFill>
                            <a:schemeClr val="bg1"/>
                          </a:solidFill>
                          <a:effectLst/>
                          <a:latin typeface="Calibri (Body)"/>
                        </a:rPr>
                        <a:t>PG.CB</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a:txBody>
                    <a:bodyPr/>
                    <a:lstStyle/>
                    <a:p>
                      <a:pPr algn="ctr" fontAlgn="ctr"/>
                      <a:r>
                        <a:rPr lang="en-US" sz="1200" b="1" u="none" strike="noStrike">
                          <a:solidFill>
                            <a:schemeClr val="bg1"/>
                          </a:solidFill>
                          <a:effectLst/>
                          <a:latin typeface="Calibri (Body)"/>
                        </a:rPr>
                        <a:t>IGG</a:t>
                      </a:r>
                      <a:endParaRPr lang="en-US" sz="1200" b="1" i="0" u="none" strike="noStrike">
                        <a:solidFill>
                          <a:schemeClr val="bg1"/>
                        </a:solidFill>
                        <a:effectLst/>
                        <a:latin typeface="Calibri (Body)"/>
                      </a:endParaRPr>
                    </a:p>
                  </a:txBody>
                  <a:tcPr marL="4519" marR="4519" marT="4519" marB="0" anchor="ctr">
                    <a:solidFill>
                      <a:schemeClr val="accent5">
                        <a:lumMod val="75000"/>
                      </a:schemeClr>
                    </a:solidFill>
                  </a:tcPr>
                </a:tc>
                <a:tc>
                  <a:txBody>
                    <a:bodyPr/>
                    <a:lstStyle/>
                    <a:p>
                      <a:pPr algn="ctr" fontAlgn="ctr"/>
                      <a:r>
                        <a:rPr lang="en-US" sz="1200" b="1" u="none" strike="noStrike">
                          <a:solidFill>
                            <a:schemeClr val="bg1"/>
                          </a:solidFill>
                          <a:effectLst/>
                          <a:latin typeface="Calibri (Body)"/>
                        </a:rPr>
                        <a:t>%</a:t>
                      </a:r>
                      <a:endParaRPr lang="en-US" sz="1200" b="1" i="0" u="none" strike="noStrike">
                        <a:solidFill>
                          <a:schemeClr val="bg1"/>
                        </a:solidFill>
                        <a:effectLst/>
                        <a:latin typeface="Calibri (Body)"/>
                      </a:endParaRPr>
                    </a:p>
                  </a:txBody>
                  <a:tcPr marL="4519" marR="4519" marT="4519" marB="0" anchor="ctr">
                    <a:solidFill>
                      <a:schemeClr val="accent5">
                        <a:lumMod val="75000"/>
                      </a:schemeClr>
                    </a:solidFill>
                  </a:tcPr>
                </a:tc>
              </a:tr>
              <a:tr h="19172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200" b="1" u="none" strike="noStrike" dirty="0">
                          <a:solidFill>
                            <a:schemeClr val="bg1"/>
                          </a:solidFill>
                          <a:effectLst/>
                          <a:latin typeface="Calibri (Body)"/>
                        </a:rPr>
                        <a:t>(a)</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a:txBody>
                    <a:bodyPr/>
                    <a:lstStyle/>
                    <a:p>
                      <a:pPr algn="ctr" fontAlgn="ctr"/>
                      <a:r>
                        <a:rPr lang="en-US" sz="1200" b="1" u="none" strike="noStrike" dirty="0">
                          <a:solidFill>
                            <a:schemeClr val="bg1"/>
                          </a:solidFill>
                          <a:effectLst/>
                          <a:latin typeface="Calibri (Body)"/>
                        </a:rPr>
                        <a:t>(b)</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a:txBody>
                    <a:bodyPr/>
                    <a:lstStyle/>
                    <a:p>
                      <a:pPr algn="ctr" fontAlgn="ctr"/>
                      <a:r>
                        <a:rPr lang="en-US" sz="1200" b="1" u="none" strike="noStrike" dirty="0">
                          <a:solidFill>
                            <a:schemeClr val="bg1"/>
                          </a:solidFill>
                          <a:effectLst/>
                          <a:latin typeface="Calibri (Body)"/>
                        </a:rPr>
                        <a:t>(b : a)</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r>
              <a:tr h="191729">
                <a:tc>
                  <a:txBody>
                    <a:bodyPr/>
                    <a:lstStyle/>
                    <a:p>
                      <a:pPr algn="ctr" fontAlgn="ctr"/>
                      <a:r>
                        <a:rPr lang="en-US" sz="1200" u="none" strike="noStrike">
                          <a:effectLst/>
                          <a:latin typeface="Calibri (Body)"/>
                        </a:rPr>
                        <a:t>7</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Gilingan I</a:t>
                      </a:r>
                      <a:endParaRPr lang="en-US" sz="1200" b="1" i="0" u="none" strike="noStrike">
                        <a:effectLst/>
                        <a:latin typeface="Calibri (Body)"/>
                      </a:endParaRPr>
                    </a:p>
                  </a:txBody>
                  <a:tcPr marL="4519" marR="4519" marT="4519"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4519" marR="4519" marT="4519" marB="0" anchor="ctr"/>
                </a:tc>
                <a:tc>
                  <a:txBody>
                    <a:bodyPr/>
                    <a:lstStyle/>
                    <a:p>
                      <a:pPr algn="ctr" fontAlgn="ctr"/>
                      <a:r>
                        <a:rPr lang="en-US" sz="1200" u="none" strike="noStrike">
                          <a:effectLst/>
                          <a:latin typeface="Calibri (Body)"/>
                        </a:rPr>
                        <a:t>Fourth Roll Mill</a:t>
                      </a:r>
                      <a:endParaRPr lang="en-US" sz="1200" b="1" i="0" u="none" strike="noStrike">
                        <a:effectLst/>
                        <a:latin typeface="Calibri (Body)"/>
                      </a:endParaRPr>
                    </a:p>
                  </a:txBody>
                  <a:tcPr marL="4519" marR="4519" marT="4519" marB="0" anchor="ctr"/>
                </a:tc>
                <a:tc>
                  <a:txBody>
                    <a:bodyPr/>
                    <a:lstStyle/>
                    <a:p>
                      <a:pPr algn="ctr" fontAlgn="ctr"/>
                      <a:r>
                        <a:rPr lang="en-US" sz="1200" u="none" strike="noStrike" dirty="0">
                          <a:effectLst/>
                          <a:latin typeface="Calibri (Body)"/>
                        </a:rPr>
                        <a:t>Sixth Roll Mill</a:t>
                      </a:r>
                      <a:endParaRPr lang="en-US" sz="1200" b="1" i="0" u="none" strike="noStrike" dirty="0">
                        <a:effectLst/>
                        <a:latin typeface="Calibri (Body)"/>
                      </a:endParaRPr>
                    </a:p>
                  </a:txBody>
                  <a:tcPr marL="4519" marR="4519" marT="4519"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Type Penggerak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4519" marR="4519" marT="4519" marB="0" anchor="ctr"/>
                </a:tc>
                <a:tc>
                  <a:txBody>
                    <a:bodyPr/>
                    <a:lstStyle/>
                    <a:p>
                      <a:pPr algn="ctr" fontAlgn="ctr"/>
                      <a:r>
                        <a:rPr lang="en-US" sz="1200" u="none" strike="noStrike" dirty="0">
                          <a:effectLst/>
                          <a:latin typeface="Calibri (Body)"/>
                        </a:rPr>
                        <a:t>Electromotor</a:t>
                      </a:r>
                      <a:endParaRPr lang="en-US" sz="1200" b="0" i="0" u="none" strike="noStrike" dirty="0">
                        <a:effectLst/>
                        <a:latin typeface="Calibri (Body)"/>
                      </a:endParaRPr>
                    </a:p>
                  </a:txBody>
                  <a:tcPr marL="4519" marR="4519" marT="4519" marB="0" anchor="ctr"/>
                </a:tc>
                <a:tc>
                  <a:txBody>
                    <a:bodyPr/>
                    <a:lstStyle/>
                    <a:p>
                      <a:pPr algn="ctr" fontAlgn="ctr"/>
                      <a:r>
                        <a:rPr lang="en-US" sz="1200" u="none" strike="noStrike" dirty="0">
                          <a:effectLst/>
                          <a:latin typeface="Calibri (Body)"/>
                        </a:rPr>
                        <a:t>Electromotor</a:t>
                      </a:r>
                      <a:endParaRPr lang="en-US" sz="1200" b="0" i="0" u="none" strike="noStrike" dirty="0">
                        <a:effectLst/>
                        <a:latin typeface="Calibri (Body)"/>
                      </a:endParaRPr>
                    </a:p>
                  </a:txBody>
                  <a:tcPr marL="4519" marR="4519" marT="4519" marB="0" anchor="ctr"/>
                </a:tc>
                <a:tc>
                  <a:txBody>
                    <a:bodyPr/>
                    <a:lstStyle/>
                    <a:p>
                      <a:pPr algn="ctr" fontAlgn="ctr"/>
                      <a:r>
                        <a:rPr lang="en-US" sz="1200" u="none" strike="noStrike" dirty="0">
                          <a:effectLst/>
                          <a:latin typeface="Calibri (Body)"/>
                        </a:rPr>
                        <a:t> </a:t>
                      </a:r>
                      <a:endParaRPr lang="en-US" sz="1200" b="0" i="0" u="none" strike="noStrike" dirty="0">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Reduction Gear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dirty="0">
                          <a:effectLst/>
                          <a:latin typeface="Calibri (Body)"/>
                        </a:rPr>
                        <a:t>Shaft Mounted</a:t>
                      </a:r>
                      <a:endParaRPr lang="en-US" sz="1200" b="0" i="0" u="none" strike="noStrike" dirty="0">
                        <a:effectLst/>
                        <a:latin typeface="Calibri (Body)"/>
                      </a:endParaRPr>
                    </a:p>
                  </a:txBody>
                  <a:tcPr marL="4519" marR="4519" marT="4519" marB="0" anchor="ctr"/>
                </a:tc>
                <a:tc>
                  <a:txBody>
                    <a:bodyPr/>
                    <a:lstStyle/>
                    <a:p>
                      <a:pPr algn="ctr" fontAlgn="ctr"/>
                      <a:r>
                        <a:rPr lang="en-US" sz="1200" u="none" strike="noStrike" dirty="0">
                          <a:effectLst/>
                          <a:latin typeface="Calibri (Body)"/>
                        </a:rPr>
                        <a:t>Foot Mounted</a:t>
                      </a:r>
                      <a:endParaRPr lang="en-US" sz="1200" b="0" i="0" u="none" strike="noStrike" dirty="0">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Planetary Drive</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Planetary Drive</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Effisiensi Mekanis</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0.8</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0.85</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Power terpasang</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HP</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517</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1,649</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318.9</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Kapasitas dasar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HP/TFH</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36.1</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52.8</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146.2</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8</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Gilingan II</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Fourth Roll Mill</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Fourth Roll Mill</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Type Penggerak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Turbin Uap</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Electromotor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Reduction Gear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Gearbox + open gear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Foot Mounted</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Planetary Drive</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Effisiensi Mekanis</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0.5</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0.85</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Power terpasang</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HP</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510</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1,180</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231.3</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Kapasitas dasar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HP/TFH</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35.6</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37.7</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106.0</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8</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Gilingan III</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Fourth Roll Mill</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Fourth Roll Mill</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Type Penggerak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Turbin Uap</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Electromotor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Reduction Gear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Gearbox + open gear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Foot Mounted</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Planetary Drive</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Effisiensi Mekanis</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0.5</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0.85</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Power terpasang</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HP</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510</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1,180</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231.3</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HP/TFH</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35.6</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37.7</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106.0</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9</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Gilingan IV</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Fourth Roll Mill</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Fourth Roll Mill</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Type Penggerak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Turbin Uap</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Electromotor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Reduction Gear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Gearbox + open gear</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Foot Mounted</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Planetary Drive</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Effisiensi Mekanis</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0.5</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0.85</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Power terpasang</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HP</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510</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1,180</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231.3</a:t>
                      </a:r>
                      <a:endParaRPr lang="en-US" sz="1200" b="0" i="0" u="none" strike="noStrike">
                        <a:effectLst/>
                        <a:latin typeface="Calibri (Body)"/>
                      </a:endParaRPr>
                    </a:p>
                  </a:txBody>
                  <a:tcPr marL="4519" marR="4519" marT="4519" marB="0" anchor="ctr"/>
                </a:tc>
              </a:tr>
              <a:tr h="191729">
                <a:tc>
                  <a:txBody>
                    <a:bodyPr/>
                    <a:lstStyle/>
                    <a:p>
                      <a:pPr algn="ctr"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l" fontAlgn="ctr"/>
                      <a:r>
                        <a:rPr lang="en-US" sz="1200" u="none" strike="noStrike">
                          <a:effectLst/>
                          <a:latin typeface="Calibri (Body)"/>
                        </a:rPr>
                        <a:t> </a:t>
                      </a:r>
                      <a:endParaRPr lang="en-US" sz="1200" b="0"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HP/TFH</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35.6</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37.7</a:t>
                      </a:r>
                      <a:endParaRPr lang="en-US" sz="1200" b="1" i="0" u="none" strike="noStrike">
                        <a:effectLst/>
                        <a:latin typeface="Calibri (Body)"/>
                      </a:endParaRPr>
                    </a:p>
                  </a:txBody>
                  <a:tcPr marL="4519" marR="4519" marT="4519" marB="0" anchor="ctr"/>
                </a:tc>
                <a:tc>
                  <a:txBody>
                    <a:bodyPr/>
                    <a:lstStyle/>
                    <a:p>
                      <a:pPr algn="ctr" fontAlgn="ctr"/>
                      <a:r>
                        <a:rPr lang="en-US" sz="1200" u="none" strike="noStrike">
                          <a:effectLst/>
                          <a:latin typeface="Calibri (Body)"/>
                        </a:rPr>
                        <a:t>106.0</a:t>
                      </a:r>
                      <a:endParaRPr lang="en-US" sz="1200" b="1" i="0" u="none" strike="noStrike">
                        <a:effectLst/>
                        <a:latin typeface="Calibri (Body)"/>
                      </a:endParaRPr>
                    </a:p>
                  </a:txBody>
                  <a:tcPr marL="4519" marR="4519" marT="4519" marB="0" anchor="ctr"/>
                </a:tc>
              </a:tr>
              <a:tr h="286099">
                <a:tc>
                  <a:txBody>
                    <a:bodyPr/>
                    <a:lstStyle/>
                    <a:p>
                      <a:pPr algn="ctr" fontAlgn="ctr"/>
                      <a:r>
                        <a:rPr lang="en-US" sz="1200" u="none" strike="noStrike" dirty="0">
                          <a:solidFill>
                            <a:schemeClr val="bg1"/>
                          </a:solidFill>
                          <a:effectLst/>
                          <a:latin typeface="Calibri (Body)"/>
                        </a:rPr>
                        <a:t> </a:t>
                      </a:r>
                      <a:endParaRPr lang="en-US" sz="1200" b="0" i="0" u="none" strike="noStrike" dirty="0">
                        <a:solidFill>
                          <a:schemeClr val="bg1"/>
                        </a:solidFill>
                        <a:effectLst/>
                        <a:latin typeface="Calibri (Body)"/>
                      </a:endParaRPr>
                    </a:p>
                  </a:txBody>
                  <a:tcPr marL="4519" marR="4519" marT="4519" marB="0" anchor="ctr">
                    <a:solidFill>
                      <a:schemeClr val="accent5">
                        <a:lumMod val="75000"/>
                      </a:schemeClr>
                    </a:solidFill>
                  </a:tcPr>
                </a:tc>
                <a:tc>
                  <a:txBody>
                    <a:bodyPr/>
                    <a:lstStyle/>
                    <a:p>
                      <a:pPr algn="l" fontAlgn="ctr"/>
                      <a:r>
                        <a:rPr lang="en-US" sz="1200" u="none" strike="noStrike" dirty="0">
                          <a:solidFill>
                            <a:schemeClr val="bg1"/>
                          </a:solidFill>
                          <a:effectLst/>
                          <a:latin typeface="Calibri (Body)"/>
                        </a:rPr>
                        <a:t>Total Power </a:t>
                      </a:r>
                      <a:r>
                        <a:rPr lang="en-US" sz="1200" u="none" strike="noStrike" dirty="0" err="1">
                          <a:solidFill>
                            <a:schemeClr val="bg1"/>
                          </a:solidFill>
                          <a:effectLst/>
                          <a:latin typeface="Calibri (Body)"/>
                        </a:rPr>
                        <a:t>Gilingan</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a:txBody>
                    <a:bodyPr/>
                    <a:lstStyle/>
                    <a:p>
                      <a:pPr algn="ctr" fontAlgn="ctr"/>
                      <a:r>
                        <a:rPr lang="en-US" sz="1200" u="none" strike="noStrike" dirty="0">
                          <a:solidFill>
                            <a:schemeClr val="bg1"/>
                          </a:solidFill>
                          <a:effectLst/>
                          <a:latin typeface="Calibri (Body)"/>
                        </a:rPr>
                        <a:t>HP/TFH</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a:txBody>
                    <a:bodyPr/>
                    <a:lstStyle/>
                    <a:p>
                      <a:pPr algn="ctr" fontAlgn="ctr"/>
                      <a:r>
                        <a:rPr lang="en-US" sz="1200" u="none" strike="noStrike" dirty="0">
                          <a:solidFill>
                            <a:schemeClr val="bg1"/>
                          </a:solidFill>
                          <a:effectLst/>
                          <a:latin typeface="Calibri (Body)"/>
                        </a:rPr>
                        <a:t>142.9</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a:txBody>
                    <a:bodyPr/>
                    <a:lstStyle/>
                    <a:p>
                      <a:pPr algn="ctr" fontAlgn="ctr"/>
                      <a:r>
                        <a:rPr lang="en-US" sz="1200" u="none" strike="noStrike" dirty="0">
                          <a:solidFill>
                            <a:schemeClr val="bg1"/>
                          </a:solidFill>
                          <a:effectLst/>
                          <a:latin typeface="Calibri (Body)"/>
                        </a:rPr>
                        <a:t>166.0</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c>
                  <a:txBody>
                    <a:bodyPr/>
                    <a:lstStyle/>
                    <a:p>
                      <a:pPr algn="ctr" fontAlgn="ctr"/>
                      <a:r>
                        <a:rPr lang="en-US" sz="1200" u="none" strike="noStrike" dirty="0">
                          <a:solidFill>
                            <a:schemeClr val="bg1"/>
                          </a:solidFill>
                          <a:effectLst/>
                          <a:latin typeface="Calibri (Body)"/>
                        </a:rPr>
                        <a:t>116.2</a:t>
                      </a:r>
                      <a:endParaRPr lang="en-US" sz="1200" b="1" i="0" u="none" strike="noStrike" dirty="0">
                        <a:solidFill>
                          <a:schemeClr val="bg1"/>
                        </a:solidFill>
                        <a:effectLst/>
                        <a:latin typeface="Calibri (Body)"/>
                      </a:endParaRPr>
                    </a:p>
                  </a:txBody>
                  <a:tcPr marL="4519" marR="4519" marT="4519" marB="0" anchor="ctr">
                    <a:solidFill>
                      <a:schemeClr val="accent5">
                        <a:lumMod val="75000"/>
                      </a:schemeClr>
                    </a:solidFill>
                  </a:tcPr>
                </a:tc>
              </a:tr>
            </a:tbl>
          </a:graphicData>
        </a:graphic>
      </p:graphicFrame>
      <p:sp>
        <p:nvSpPr>
          <p:cNvPr id="9" name="TextBox 8"/>
          <p:cNvSpPr txBox="1"/>
          <p:nvPr/>
        </p:nvSpPr>
        <p:spPr>
          <a:xfrm>
            <a:off x="546100" y="196850"/>
            <a:ext cx="5029200" cy="707886"/>
          </a:xfrm>
          <a:prstGeom prst="rect">
            <a:avLst/>
          </a:prstGeom>
          <a:noFill/>
        </p:spPr>
        <p:txBody>
          <a:bodyPr wrap="square" rtlCol="0">
            <a:spAutoFit/>
          </a:bodyPr>
          <a:lstStyle/>
          <a:p>
            <a:r>
              <a:rPr lang="en-US" sz="2000" dirty="0">
                <a:latin typeface="Tw Cen MT Condensed Extra Bold" panose="020B0803020202020204" pitchFamily="34" charset="0"/>
              </a:rPr>
              <a:t>PERBANDINGAN </a:t>
            </a:r>
            <a:r>
              <a:rPr lang="en-US" sz="2000" dirty="0" smtClean="0">
                <a:latin typeface="Tw Cen MT Condensed Extra Bold" panose="020B0803020202020204" pitchFamily="34" charset="0"/>
              </a:rPr>
              <a:t>KONFIGURASI GILINGAN</a:t>
            </a:r>
          </a:p>
          <a:p>
            <a:r>
              <a:rPr lang="en-US" sz="2000" dirty="0" smtClean="0">
                <a:latin typeface="Tw Cen MT Condensed Extra Bold" panose="020B0803020202020204" pitchFamily="34" charset="0"/>
              </a:rPr>
              <a:t>PG</a:t>
            </a:r>
            <a:r>
              <a:rPr lang="en-US" sz="2000" dirty="0">
                <a:latin typeface="Tw Cen MT Condensed Extra Bold" panose="020B0803020202020204" pitchFamily="34" charset="0"/>
              </a:rPr>
              <a:t>. CB vs </a:t>
            </a:r>
            <a:r>
              <a:rPr lang="en-US" sz="2000" dirty="0" smtClean="0">
                <a:latin typeface="Tw Cen MT Condensed Extra Bold" panose="020B0803020202020204" pitchFamily="34" charset="0"/>
              </a:rPr>
              <a:t>PT. IGG</a:t>
            </a:r>
            <a:endParaRPr lang="en-US" sz="2000" dirty="0">
              <a:latin typeface="Tw Cen MT Condensed Extra Bold" panose="020B0803020202020204" pitchFamily="34" charset="0"/>
            </a:endParaRPr>
          </a:p>
        </p:txBody>
      </p:sp>
      <p:pic>
        <p:nvPicPr>
          <p:cNvPr id="10" name="Picture 9"/>
          <p:cNvPicPr>
            <a:picLocks noChangeAspect="1"/>
          </p:cNvPicPr>
          <p:nvPr/>
        </p:nvPicPr>
        <p:blipFill>
          <a:blip r:embed="rId2"/>
          <a:stretch>
            <a:fillRect/>
          </a:stretch>
        </p:blipFill>
        <p:spPr>
          <a:xfrm>
            <a:off x="7327900" y="1016351"/>
            <a:ext cx="3191244" cy="47430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3637" y="3961130"/>
            <a:ext cx="3108960" cy="2331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4825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58100" y="2482850"/>
            <a:ext cx="3048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28770109"/>
              </p:ext>
            </p:extLst>
          </p:nvPr>
        </p:nvGraphicFramePr>
        <p:xfrm>
          <a:off x="3975100" y="1111250"/>
          <a:ext cx="6400799" cy="5905380"/>
        </p:xfrm>
        <a:graphic>
          <a:graphicData uri="http://schemas.openxmlformats.org/drawingml/2006/table">
            <a:tbl>
              <a:tblPr firstRow="1" lastRow="1" bandRow="1">
                <a:tableStyleId>{7DF18680-E054-41AD-8BC1-D1AEF772440D}</a:tableStyleId>
              </a:tblPr>
              <a:tblGrid>
                <a:gridCol w="396511"/>
                <a:gridCol w="1755970"/>
                <a:gridCol w="453150"/>
                <a:gridCol w="1529395"/>
                <a:gridCol w="1648695"/>
                <a:gridCol w="617078"/>
              </a:tblGrid>
              <a:tr h="251531">
                <a:tc rowSpan="2">
                  <a:txBody>
                    <a:bodyPr/>
                    <a:lstStyle/>
                    <a:p>
                      <a:pPr algn="ctr" fontAlgn="ctr"/>
                      <a:r>
                        <a:rPr lang="en-US" sz="1400" b="1"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rPr>
                        <a:t>No.</a:t>
                      </a:r>
                      <a:endParaRPr lang="en-US" sz="1400" b="1" i="0"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ndParaRPr>
                    </a:p>
                  </a:txBody>
                  <a:tcPr marL="6350" marR="6350" marT="6350" marB="0" anchor="ctr">
                    <a:solidFill>
                      <a:schemeClr val="accent5">
                        <a:lumMod val="75000"/>
                      </a:schemeClr>
                    </a:solidFill>
                  </a:tcPr>
                </a:tc>
                <a:tc rowSpan="2">
                  <a:txBody>
                    <a:bodyPr/>
                    <a:lstStyle/>
                    <a:p>
                      <a:pPr algn="ctr" fontAlgn="ctr"/>
                      <a:r>
                        <a:rPr lang="en-US" sz="1400" b="1"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rPr>
                        <a:t>URAIAN</a:t>
                      </a:r>
                      <a:endParaRPr lang="en-US" sz="1400" b="1" i="0"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ndParaRPr>
                    </a:p>
                  </a:txBody>
                  <a:tcPr marL="6350" marR="6350" marT="6350" marB="0" anchor="ctr">
                    <a:solidFill>
                      <a:schemeClr val="accent5">
                        <a:lumMod val="75000"/>
                      </a:schemeClr>
                    </a:solidFill>
                  </a:tcPr>
                </a:tc>
                <a:tc rowSpan="2">
                  <a:txBody>
                    <a:bodyPr/>
                    <a:lstStyle/>
                    <a:p>
                      <a:pPr algn="ctr" fontAlgn="ctr"/>
                      <a:r>
                        <a:rPr lang="en-US" sz="1400" b="1" u="none" strike="noStrike" cap="none" spc="0" dirty="0" err="1">
                          <a:ln w="10160">
                            <a:solidFill>
                              <a:schemeClr val="accent5"/>
                            </a:solidFill>
                            <a:prstDash val="solid"/>
                          </a:ln>
                          <a:solidFill>
                            <a:schemeClr val="bg1"/>
                          </a:solidFill>
                          <a:effectLst>
                            <a:outerShdw blurRad="38100" dist="22860" dir="5400000" algn="tl" rotWithShape="0">
                              <a:srgbClr val="000000">
                                <a:alpha val="30000"/>
                              </a:srgbClr>
                            </a:outerShdw>
                          </a:effectLst>
                        </a:rPr>
                        <a:t>Satuan</a:t>
                      </a:r>
                      <a:endParaRPr lang="en-US" sz="1400" b="1" i="0"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b="1" u="none" strike="noStrike" cap="none" spc="0">
                          <a:ln w="10160">
                            <a:solidFill>
                              <a:schemeClr val="accent5"/>
                            </a:solidFill>
                            <a:prstDash val="solid"/>
                          </a:ln>
                          <a:solidFill>
                            <a:schemeClr val="bg1"/>
                          </a:solidFill>
                          <a:effectLst>
                            <a:outerShdw blurRad="38100" dist="22860" dir="5400000" algn="tl" rotWithShape="0">
                              <a:srgbClr val="000000">
                                <a:alpha val="30000"/>
                              </a:srgbClr>
                            </a:outerShdw>
                          </a:effectLst>
                        </a:rPr>
                        <a:t>PG.CB</a:t>
                      </a:r>
                      <a:endParaRPr lang="en-US" sz="1400" b="1" i="0" u="none" strike="noStrike" cap="none" spc="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b="1" u="none" strike="noStrike" cap="none" spc="0">
                          <a:ln w="10160">
                            <a:solidFill>
                              <a:schemeClr val="accent5"/>
                            </a:solidFill>
                            <a:prstDash val="solid"/>
                          </a:ln>
                          <a:solidFill>
                            <a:schemeClr val="bg1"/>
                          </a:solidFill>
                          <a:effectLst>
                            <a:outerShdw blurRad="38100" dist="22860" dir="5400000" algn="tl" rotWithShape="0">
                              <a:srgbClr val="000000">
                                <a:alpha val="30000"/>
                              </a:srgbClr>
                            </a:outerShdw>
                          </a:effectLst>
                        </a:rPr>
                        <a:t>IGG</a:t>
                      </a:r>
                      <a:endParaRPr lang="en-US" sz="1400" b="1" i="0" u="none" strike="noStrike" cap="none" spc="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b="1" u="none" strike="noStrike" cap="none" spc="0">
                          <a:ln w="10160">
                            <a:solidFill>
                              <a:schemeClr val="accent5"/>
                            </a:solidFill>
                            <a:prstDash val="solid"/>
                          </a:ln>
                          <a:solidFill>
                            <a:schemeClr val="bg1"/>
                          </a:solidFill>
                          <a:effectLst>
                            <a:outerShdw blurRad="38100" dist="22860" dir="5400000" algn="tl" rotWithShape="0">
                              <a:srgbClr val="000000">
                                <a:alpha val="30000"/>
                              </a:srgbClr>
                            </a:outerShdw>
                          </a:effectLst>
                        </a:rPr>
                        <a:t>%</a:t>
                      </a:r>
                      <a:endParaRPr lang="en-US" sz="1400" b="1" i="0" u="none" strike="noStrike" cap="none" spc="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ndParaRPr>
                    </a:p>
                  </a:txBody>
                  <a:tcPr marL="6350" marR="6350" marT="6350" marB="0" anchor="ctr">
                    <a:solidFill>
                      <a:schemeClr val="accent5">
                        <a:lumMod val="75000"/>
                      </a:schemeClr>
                    </a:solidFill>
                  </a:tcPr>
                </a:tc>
              </a:tr>
              <a:tr h="2515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1"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rPr>
                        <a:t>(a)</a:t>
                      </a:r>
                      <a:endParaRPr lang="en-US" sz="1400" b="1" i="0"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b="1"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rPr>
                        <a:t>(b)</a:t>
                      </a:r>
                      <a:endParaRPr lang="en-US" sz="1400" b="1" i="0"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ndParaRPr>
                    </a:p>
                  </a:txBody>
                  <a:tcPr marL="6350" marR="6350" marT="6350" marB="0" anchor="ctr">
                    <a:solidFill>
                      <a:schemeClr val="accent5">
                        <a:lumMod val="75000"/>
                      </a:schemeClr>
                    </a:solidFill>
                  </a:tcPr>
                </a:tc>
                <a:tc>
                  <a:txBody>
                    <a:bodyPr/>
                    <a:lstStyle/>
                    <a:p>
                      <a:pPr algn="ctr" fontAlgn="ctr"/>
                      <a:r>
                        <a:rPr lang="en-US" sz="1400" b="1"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rPr>
                        <a:t>(b : a)</a:t>
                      </a:r>
                      <a:endParaRPr lang="en-US" sz="1400" b="1" i="0" u="none" strike="noStrike"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endParaRPr>
                    </a:p>
                  </a:txBody>
                  <a:tcPr marL="6350" marR="6350" marT="6350" marB="0" anchor="ctr">
                    <a:solidFill>
                      <a:schemeClr val="accent5">
                        <a:lumMod val="75000"/>
                      </a:schemeClr>
                    </a:solidFill>
                  </a:tcPr>
                </a:tc>
              </a:tr>
              <a:tr h="223583">
                <a:tc>
                  <a:txBody>
                    <a:bodyPr/>
                    <a:lstStyle/>
                    <a:p>
                      <a:pPr algn="ctr" fontAlgn="ctr"/>
                      <a:r>
                        <a:rPr lang="en-US" sz="1400" u="none" strike="noStrike" dirty="0">
                          <a:effectLst/>
                        </a:rPr>
                        <a:t>10</a:t>
                      </a:r>
                      <a:endParaRPr lang="en-US" sz="1400" b="0" i="0" u="none" strike="noStrike" dirty="0">
                        <a:effectLst/>
                        <a:latin typeface="Arial" panose="020B0604020202020204" pitchFamily="34" charset="0"/>
                      </a:endParaRPr>
                    </a:p>
                  </a:txBody>
                  <a:tcPr marL="6350" marR="6350" marT="6350" marB="0" anchor="ctr"/>
                </a:tc>
                <a:tc>
                  <a:txBody>
                    <a:bodyPr/>
                    <a:lstStyle/>
                    <a:p>
                      <a:pPr algn="l" fontAlgn="ctr"/>
                      <a:r>
                        <a:rPr lang="en-US" sz="1400" u="none" strike="noStrike">
                          <a:effectLst/>
                        </a:rPr>
                        <a:t>Pol Ampas</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2.2</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1.6</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72.7</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l" fontAlgn="ctr"/>
                      <a:r>
                        <a:rPr lang="en-US" sz="1400" u="none" strike="noStrike">
                          <a:effectLst/>
                        </a:rPr>
                        <a:t>PI ( preparation indeks)</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80.0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92.0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115.0</a:t>
                      </a:r>
                      <a:endParaRPr lang="en-US" sz="1400" b="0" i="0" u="none" strike="noStrike" dirty="0">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HPG</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95.4</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96.2</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100.8</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BHR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85.5</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85.0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99.4</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OR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81.6</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81.8</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100.2</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10</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dirty="0" err="1">
                          <a:effectLst/>
                        </a:rPr>
                        <a:t>Kapasitas</a:t>
                      </a:r>
                      <a:r>
                        <a:rPr lang="en-US" sz="1400" u="none" strike="noStrike" dirty="0">
                          <a:effectLst/>
                        </a:rPr>
                        <a:t> Boiler</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T/H</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60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200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333.3</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Uap% Tebu</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48.0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55.0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114.6</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dirty="0">
                          <a:effectLst/>
                        </a:rPr>
                        <a:t>Total steam flow</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1,320.0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3,300.0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250.0</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11</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Kapasitas TA</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MW</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2.90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20.0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689.7</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kWH/Tebu</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24.0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30.00</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125.0</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Total kWH</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2.75</a:t>
                      </a:r>
                      <a:endParaRPr lang="en-US" sz="1400" b="1"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12.0</a:t>
                      </a:r>
                      <a:endParaRPr lang="en-US" sz="1400" b="1"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436.4</a:t>
                      </a:r>
                      <a:endParaRPr lang="en-US" sz="1400" b="1"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System Distribusi Tegangan</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Tegangan Rendah</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Tegangan Menengah</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380 Volt</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6000 Volt</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r>
              <a:tr h="439819">
                <a:tc>
                  <a:txBody>
                    <a:bodyPr/>
                    <a:lstStyle/>
                    <a:p>
                      <a:pPr algn="ctr" fontAlgn="ctr"/>
                      <a:r>
                        <a:rPr lang="en-US" sz="1400" u="none" strike="noStrike">
                          <a:effectLst/>
                        </a:rPr>
                        <a:t>13</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Type Pemanas pendahuluan</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Tubular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Tubular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14</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Type Evaporator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Robert/Calandria</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Robert/Calandria</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Konfigurasi</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Quintiple Effect</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Quintiple Effect</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Jenis Condensor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Barometris</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Jet Condensor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15</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Type Vacuum Pan</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Robert/Calandria</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Robert/Calandria+CVC</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tanpa vapour separator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dgn vapour separator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r>
              <a:tr h="223583">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Jenis Condensor</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Individual Jet</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Individual Jet</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r>
              <a:tr h="295448">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l"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c>
                  <a:txBody>
                    <a:bodyPr/>
                    <a:lstStyle/>
                    <a:p>
                      <a:pPr algn="ctr" fontAlgn="ctr"/>
                      <a:r>
                        <a:rPr lang="en-US" sz="1400" u="none" strike="noStrike">
                          <a:effectLst/>
                        </a:rPr>
                        <a:t> </a:t>
                      </a:r>
                      <a:endParaRPr lang="en-US" sz="1400" b="0" i="0" u="none" strike="noStrike">
                        <a:effectLst/>
                        <a:latin typeface="Arial" panose="020B0604020202020204" pitchFamily="34" charset="0"/>
                      </a:endParaRPr>
                    </a:p>
                  </a:txBody>
                  <a:tcPr marL="6350" marR="6350" marT="6350" marB="0" anchor="ctr"/>
                </a:tc>
                <a:tc>
                  <a:txBody>
                    <a:bodyPr/>
                    <a:lstStyle/>
                    <a:p>
                      <a:pPr algn="ctr" fontAlgn="ctr"/>
                      <a:r>
                        <a:rPr lang="en-US" sz="1400" u="none" strike="noStrike" dirty="0">
                          <a:effectLst/>
                        </a:rPr>
                        <a:t> </a:t>
                      </a:r>
                      <a:endParaRPr lang="en-US" sz="1400" b="0" i="0" u="none" strike="noStrike" dirty="0">
                        <a:effectLst/>
                        <a:latin typeface="Arial" panose="020B0604020202020204" pitchFamily="34" charset="0"/>
                      </a:endParaRPr>
                    </a:p>
                  </a:txBody>
                  <a:tcPr marL="6350" marR="6350" marT="6350" marB="0" anchor="ctr"/>
                </a:tc>
              </a:tr>
            </a:tbl>
          </a:graphicData>
        </a:graphic>
      </p:graphicFrame>
      <p:sp>
        <p:nvSpPr>
          <p:cNvPr id="8" name="TextBox 7"/>
          <p:cNvSpPr txBox="1"/>
          <p:nvPr/>
        </p:nvSpPr>
        <p:spPr>
          <a:xfrm>
            <a:off x="546100" y="327164"/>
            <a:ext cx="5029200" cy="707886"/>
          </a:xfrm>
          <a:prstGeom prst="rect">
            <a:avLst/>
          </a:prstGeom>
          <a:noFill/>
        </p:spPr>
        <p:txBody>
          <a:bodyPr wrap="square" rtlCol="0">
            <a:spAutoFit/>
          </a:bodyPr>
          <a:lstStyle/>
          <a:p>
            <a:r>
              <a:rPr lang="en-US" sz="2000" dirty="0">
                <a:latin typeface="Tw Cen MT Condensed Extra Bold" panose="020B0803020202020204" pitchFamily="34" charset="0"/>
              </a:rPr>
              <a:t>PERBANDINGAN </a:t>
            </a:r>
            <a:r>
              <a:rPr lang="en-US" sz="2000" dirty="0" err="1">
                <a:latin typeface="Tw Cen MT Condensed Extra Bold" panose="020B0803020202020204" pitchFamily="34" charset="0"/>
              </a:rPr>
              <a:t>PERBANDINGAN</a:t>
            </a:r>
            <a:r>
              <a:rPr lang="en-US" sz="2000" dirty="0">
                <a:latin typeface="Tw Cen MT Condensed Extra Bold" panose="020B0803020202020204" pitchFamily="34" charset="0"/>
              </a:rPr>
              <a:t> PERALATAN DAN EFFISIENSI PROSES PG. CB vs </a:t>
            </a:r>
            <a:r>
              <a:rPr lang="en-US" sz="2000" dirty="0" smtClean="0">
                <a:latin typeface="Tw Cen MT Condensed Extra Bold" panose="020B0803020202020204" pitchFamily="34" charset="0"/>
              </a:rPr>
              <a:t>PT. IGG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00" y="1111250"/>
            <a:ext cx="3657600" cy="2743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4121150"/>
            <a:ext cx="36576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836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7500" y="349250"/>
            <a:ext cx="3810000" cy="707886"/>
          </a:xfrm>
          <a:prstGeom prst="rect">
            <a:avLst/>
          </a:prstGeom>
          <a:noFill/>
        </p:spPr>
        <p:txBody>
          <a:bodyPr wrap="square" rtlCol="0">
            <a:spAutoFit/>
          </a:bodyPr>
          <a:lstStyle/>
          <a:p>
            <a:r>
              <a:rPr lang="en-US" sz="2000" dirty="0">
                <a:latin typeface="Tw Cen MT Condensed Extra Bold" panose="020B0803020202020204" pitchFamily="34" charset="0"/>
              </a:rPr>
              <a:t>PERBANDINGAN </a:t>
            </a:r>
            <a:r>
              <a:rPr lang="en-US" sz="2000" dirty="0" smtClean="0">
                <a:latin typeface="Tw Cen MT Condensed Extra Bold" panose="020B0803020202020204" pitchFamily="34" charset="0"/>
              </a:rPr>
              <a:t>JUMLAH KARYAWAN</a:t>
            </a:r>
          </a:p>
          <a:p>
            <a:r>
              <a:rPr lang="en-US" sz="2000" dirty="0" smtClean="0">
                <a:latin typeface="Tw Cen MT Condensed Extra Bold" panose="020B0803020202020204" pitchFamily="34" charset="0"/>
              </a:rPr>
              <a:t>PG</a:t>
            </a:r>
            <a:r>
              <a:rPr lang="en-US" sz="2000" dirty="0">
                <a:latin typeface="Tw Cen MT Condensed Extra Bold" panose="020B0803020202020204" pitchFamily="34" charset="0"/>
              </a:rPr>
              <a:t>. CB vs </a:t>
            </a:r>
            <a:r>
              <a:rPr lang="en-US" sz="2000" dirty="0" smtClean="0">
                <a:latin typeface="Tw Cen MT Condensed Extra Bold" panose="020B0803020202020204" pitchFamily="34" charset="0"/>
              </a:rPr>
              <a:t>PT. IGG</a:t>
            </a:r>
            <a:endParaRPr lang="en-US" sz="2000" dirty="0">
              <a:latin typeface="Tw Cen MT Condensed Extra Bold" panose="020B0803020202020204" pitchFamily="34" charset="0"/>
            </a:endParaRPr>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10820" y="1339850"/>
            <a:ext cx="3383280" cy="25374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820" y="4083050"/>
            <a:ext cx="3383280" cy="25374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5" name="Table 4"/>
          <p:cNvGraphicFramePr>
            <a:graphicFrameLocks noGrp="1"/>
          </p:cNvGraphicFramePr>
          <p:nvPr>
            <p:extLst>
              <p:ext uri="{D42A27DB-BD31-4B8C-83A1-F6EECF244321}">
                <p14:modId xmlns:p14="http://schemas.microsoft.com/office/powerpoint/2010/main" val="2366244158"/>
              </p:ext>
            </p:extLst>
          </p:nvPr>
        </p:nvGraphicFramePr>
        <p:xfrm>
          <a:off x="3790744" y="1339850"/>
          <a:ext cx="6583676" cy="4572004"/>
        </p:xfrm>
        <a:graphic>
          <a:graphicData uri="http://schemas.openxmlformats.org/drawingml/2006/table">
            <a:tbl>
              <a:tblPr firstRow="1" lastRow="1" bandRow="1">
                <a:tableStyleId>{7DF18680-E054-41AD-8BC1-D1AEF772440D}</a:tableStyleId>
              </a:tblPr>
              <a:tblGrid>
                <a:gridCol w="381000"/>
                <a:gridCol w="1568886"/>
                <a:gridCol w="515488"/>
                <a:gridCol w="515488"/>
                <a:gridCol w="512687"/>
                <a:gridCol w="515488"/>
                <a:gridCol w="515488"/>
                <a:gridCol w="515488"/>
                <a:gridCol w="512687"/>
                <a:gridCol w="515488"/>
                <a:gridCol w="515488"/>
              </a:tblGrid>
              <a:tr h="505088">
                <a:tc rowSpan="2">
                  <a:txBody>
                    <a:bodyPr/>
                    <a:lstStyle/>
                    <a:p>
                      <a:pPr algn="ctr" fontAlgn="ctr"/>
                      <a:r>
                        <a:rPr lang="en-US" sz="1600" u="none" strike="noStrike" dirty="0">
                          <a:effectLst/>
                        </a:rPr>
                        <a:t>No.</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rowSpan="2">
                  <a:txBody>
                    <a:bodyPr/>
                    <a:lstStyle/>
                    <a:p>
                      <a:pPr algn="ctr" fontAlgn="ctr"/>
                      <a:r>
                        <a:rPr lang="en-US" sz="1600" u="none" strike="noStrike" dirty="0">
                          <a:effectLst/>
                        </a:rPr>
                        <a:t>URAIAN</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gridSpan="3">
                  <a:txBody>
                    <a:bodyPr/>
                    <a:lstStyle/>
                    <a:p>
                      <a:pPr algn="ctr" fontAlgn="ctr"/>
                      <a:r>
                        <a:rPr lang="en-US" sz="1600" u="none" strike="noStrike" dirty="0">
                          <a:effectLst/>
                        </a:rPr>
                        <a:t>PG.CB</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600" u="none" strike="noStrike">
                          <a:effectLst/>
                        </a:rPr>
                        <a:t>Jumlah</a:t>
                      </a:r>
                      <a:endParaRPr lang="en-US" sz="1600" b="1" i="0" u="none" strike="noStrike">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gridSpan="3">
                  <a:txBody>
                    <a:bodyPr/>
                    <a:lstStyle/>
                    <a:p>
                      <a:pPr algn="ctr" fontAlgn="ctr"/>
                      <a:r>
                        <a:rPr lang="en-US" sz="1600" u="none" strike="noStrike" dirty="0">
                          <a:effectLst/>
                        </a:rPr>
                        <a:t>PT. IGG</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hMerge="1">
                  <a:txBody>
                    <a:bodyPr/>
                    <a:lstStyle/>
                    <a:p>
                      <a:endParaRPr lang="en-US"/>
                    </a:p>
                  </a:txBody>
                  <a:tcPr/>
                </a:tc>
                <a:tc hMerge="1">
                  <a:txBody>
                    <a:bodyPr/>
                    <a:lstStyle/>
                    <a:p>
                      <a:endParaRPr lang="en-US"/>
                    </a:p>
                  </a:txBody>
                  <a:tcPr/>
                </a:tc>
                <a:tc>
                  <a:txBody>
                    <a:bodyPr/>
                    <a:lstStyle/>
                    <a:p>
                      <a:pPr algn="ctr" fontAlgn="ctr"/>
                      <a:r>
                        <a:rPr lang="en-US" sz="1600" u="none" strike="noStrike">
                          <a:effectLst/>
                        </a:rPr>
                        <a:t>Jumlah</a:t>
                      </a:r>
                      <a:endParaRPr lang="en-US" sz="1600" b="1" i="0" u="none" strike="noStrike">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a:effectLst/>
                        </a:rPr>
                        <a:t>%</a:t>
                      </a:r>
                      <a:endParaRPr lang="en-US" sz="1600" b="1" i="0" u="none" strike="noStrike">
                        <a:solidFill>
                          <a:schemeClr val="bg1"/>
                        </a:solidFill>
                        <a:effectLst/>
                        <a:latin typeface="Arial" panose="020B0604020202020204" pitchFamily="34" charset="0"/>
                      </a:endParaRPr>
                    </a:p>
                  </a:txBody>
                  <a:tcPr marL="9525" marR="9525" marT="9525" marB="0" anchor="ctr">
                    <a:solidFill>
                      <a:schemeClr val="accent5">
                        <a:lumMod val="75000"/>
                      </a:schemeClr>
                    </a:solidFill>
                  </a:tcPr>
                </a:tc>
              </a:tr>
              <a:tr h="296819">
                <a:tc vMerge="1">
                  <a:txBody>
                    <a:bodyPr/>
                    <a:lstStyle/>
                    <a:p>
                      <a:endParaRPr lang="en-US"/>
                    </a:p>
                  </a:txBody>
                  <a:tcPr/>
                </a:tc>
                <a:tc vMerge="1">
                  <a:txBody>
                    <a:bodyPr/>
                    <a:lstStyle/>
                    <a:p>
                      <a:endParaRPr lang="en-US"/>
                    </a:p>
                  </a:txBody>
                  <a:tcPr/>
                </a:tc>
                <a:tc>
                  <a:txBody>
                    <a:bodyPr/>
                    <a:lstStyle/>
                    <a:p>
                      <a:pPr algn="ctr" fontAlgn="ctr"/>
                      <a:r>
                        <a:rPr lang="en-US" sz="1600" u="none" strike="noStrike" dirty="0">
                          <a:solidFill>
                            <a:schemeClr val="bg1"/>
                          </a:solidFill>
                          <a:effectLst/>
                        </a:rPr>
                        <a:t>(a)</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solidFill>
                            <a:schemeClr val="bg1"/>
                          </a:solidFill>
                          <a:effectLst/>
                        </a:rPr>
                        <a:t>(b)</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solidFill>
                            <a:schemeClr val="bg1"/>
                          </a:solidFill>
                          <a:effectLst/>
                        </a:rPr>
                        <a:t>(c)</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solidFill>
                            <a:schemeClr val="bg1"/>
                          </a:solidFill>
                          <a:effectLst/>
                        </a:rPr>
                        <a:t>A</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solidFill>
                            <a:schemeClr val="bg1"/>
                          </a:solidFill>
                          <a:effectLst/>
                        </a:rPr>
                        <a:t>(a)</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solidFill>
                            <a:schemeClr val="bg1"/>
                          </a:solidFill>
                          <a:effectLst/>
                        </a:rPr>
                        <a:t>(b)</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smtClean="0">
                          <a:solidFill>
                            <a:schemeClr val="bg1"/>
                          </a:solidFill>
                          <a:effectLst/>
                        </a:rPr>
                        <a:t>(c)</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solidFill>
                            <a:schemeClr val="bg1"/>
                          </a:solidFill>
                          <a:effectLst/>
                        </a:rPr>
                        <a:t>B</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solidFill>
                            <a:schemeClr val="bg1"/>
                          </a:solidFill>
                          <a:effectLst/>
                        </a:rPr>
                        <a:t>(</a:t>
                      </a:r>
                      <a:r>
                        <a:rPr lang="en-US" sz="1600" u="none" strike="noStrike" dirty="0" smtClean="0">
                          <a:solidFill>
                            <a:schemeClr val="bg1"/>
                          </a:solidFill>
                          <a:effectLst/>
                        </a:rPr>
                        <a:t>A:B </a:t>
                      </a:r>
                      <a:r>
                        <a:rPr lang="en-US" sz="1600" u="none" strike="noStrike" dirty="0">
                          <a:solidFill>
                            <a:schemeClr val="bg1"/>
                          </a:solidFill>
                          <a:effectLst/>
                        </a:rPr>
                        <a:t>)</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r>
              <a:tr h="296819">
                <a:tc>
                  <a:txBody>
                    <a:bodyPr/>
                    <a:lstStyle/>
                    <a:p>
                      <a:pPr algn="ctr" fontAlgn="ctr"/>
                      <a:r>
                        <a:rPr lang="en-US" sz="1600" u="none" strike="noStrike">
                          <a:effectLst/>
                        </a:rPr>
                        <a:t>1</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INSTALASI</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1"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 </a:t>
                      </a:r>
                      <a:endParaRPr lang="en-US" sz="1600" b="1" i="0" u="none" strike="noStrike" dirty="0">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 </a:t>
                      </a:r>
                      <a:endParaRPr lang="en-US" sz="1600" b="1" i="0" u="none" strike="noStrike" dirty="0">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 </a:t>
                      </a:r>
                      <a:endParaRPr lang="en-US" sz="1600" b="1" i="0" u="none" strike="noStrike" dirty="0">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 </a:t>
                      </a:r>
                      <a:endParaRPr lang="en-US" sz="1600" b="1" i="0" u="none" strike="noStrike" dirty="0">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 </a:t>
                      </a:r>
                      <a:endParaRPr lang="en-US" sz="1600" b="1"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Ketel</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22</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21</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21</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64</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effectLst/>
                          <a:latin typeface="+mj-lt"/>
                        </a:rPr>
                        <a:t>12</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j-lt"/>
                        </a:rPr>
                        <a:t>12</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j-lt"/>
                        </a:rPr>
                        <a:t>12</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j-lt"/>
                        </a:rPr>
                        <a:t>36</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n-lt"/>
                        </a:rPr>
                        <a:t>177</a:t>
                      </a:r>
                      <a:endParaRPr lang="en-US" sz="1600" b="1"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Gilingan</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25</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24</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24</a:t>
                      </a:r>
                      <a:endParaRPr lang="en-US" sz="1600" b="0" i="0" u="none" strike="noStrike" dirty="0">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73</a:t>
                      </a:r>
                      <a:endParaRPr lang="en-US" sz="1600" b="1" i="0" u="none" strike="noStrike" dirty="0">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effectLst/>
                          <a:latin typeface="+mj-lt"/>
                        </a:rPr>
                        <a:t>14</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j-lt"/>
                        </a:rPr>
                        <a:t>14</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j-lt"/>
                        </a:rPr>
                        <a:t>14</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j-lt"/>
                        </a:rPr>
                        <a:t>42</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n-lt"/>
                        </a:rPr>
                        <a:t>173</a:t>
                      </a:r>
                      <a:endParaRPr lang="en-US" sz="1600" b="1"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Listrik</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8</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8</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9</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25</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b="0" i="0" u="none" strike="noStrike" dirty="0" smtClean="0">
                          <a:effectLst/>
                          <a:latin typeface="+mj-lt"/>
                        </a:rPr>
                        <a:t>6</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j-lt"/>
                        </a:rPr>
                        <a:t>6</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j-lt"/>
                        </a:rPr>
                        <a:t>6</a:t>
                      </a:r>
                      <a:endParaRPr lang="en-US" sz="1600" b="0" i="0" u="none" strike="noStrike" dirty="0">
                        <a:effectLst/>
                        <a:latin typeface="+mj-lt"/>
                      </a:endParaRPr>
                    </a:p>
                  </a:txBody>
                  <a:tcPr marL="9525" marR="9525" marT="9525" marB="0" anchor="ctr"/>
                </a:tc>
                <a:tc>
                  <a:txBody>
                    <a:bodyPr/>
                    <a:lstStyle/>
                    <a:p>
                      <a:pPr algn="ctr" fontAlgn="ctr"/>
                      <a:r>
                        <a:rPr lang="en-US" sz="1600" b="0" u="none" strike="noStrike" dirty="0" smtClean="0">
                          <a:effectLst/>
                          <a:latin typeface="+mj-lt"/>
                        </a:rPr>
                        <a:t>18</a:t>
                      </a:r>
                      <a:endParaRPr lang="en-US" sz="1600" b="0" i="0" u="none" strike="noStrike" dirty="0">
                        <a:effectLst/>
                        <a:latin typeface="+mj-lt"/>
                      </a:endParaRPr>
                    </a:p>
                  </a:txBody>
                  <a:tcPr marL="9525" marR="9525" marT="9525" marB="0" anchor="ctr"/>
                </a:tc>
                <a:tc>
                  <a:txBody>
                    <a:bodyPr/>
                    <a:lstStyle/>
                    <a:p>
                      <a:pPr algn="ctr" fontAlgn="ctr"/>
                      <a:r>
                        <a:rPr lang="en-US" sz="1600" b="0" i="0" u="none" strike="noStrike" dirty="0" smtClean="0">
                          <a:effectLst/>
                          <a:latin typeface="+mn-lt"/>
                        </a:rPr>
                        <a:t>138</a:t>
                      </a:r>
                      <a:endParaRPr lang="en-US" sz="1600" b="1"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 </a:t>
                      </a:r>
                      <a:endParaRPr lang="en-US" sz="1600" b="1"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a:effectLst/>
                        </a:rPr>
                        <a:t>2</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PABRIKASI</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 </a:t>
                      </a:r>
                      <a:endParaRPr lang="en-US" sz="1600" b="1" i="0" u="none" strike="noStrike" dirty="0">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 </a:t>
                      </a:r>
                      <a:endParaRPr lang="en-US" sz="1600" b="1"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Pemurnian</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11</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11</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11</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33</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12</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12</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12</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36</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92</a:t>
                      </a:r>
                      <a:endParaRPr lang="en-US" sz="1600" b="1"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Penguapan</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6</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6</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6</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18</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4</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4</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4</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12</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150</a:t>
                      </a:r>
                      <a:endParaRPr lang="en-US" sz="1600" b="1"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Masakan</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16</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16</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15</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47</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10</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10</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10</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30</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157</a:t>
                      </a:r>
                      <a:endParaRPr lang="en-US" sz="1600" b="1" i="0" u="none" strike="noStrike" dirty="0">
                        <a:effectLst/>
                        <a:latin typeface="Arial" panose="020B0604020202020204" pitchFamily="34" charset="0"/>
                      </a:endParaRPr>
                    </a:p>
                  </a:txBody>
                  <a:tcPr marL="9525" marR="9525" marT="9525" marB="0" anchor="ctr"/>
                </a:tc>
              </a:tr>
              <a:tr h="505088">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marL="0" indent="0" algn="l" fontAlgn="ctr">
                        <a:buFontTx/>
                        <a:buNone/>
                      </a:pPr>
                      <a:r>
                        <a:rPr lang="en-US" sz="1600" u="none" strike="noStrike" dirty="0" smtClean="0">
                          <a:effectLst/>
                        </a:rPr>
                        <a:t>-  </a:t>
                      </a:r>
                      <a:r>
                        <a:rPr lang="en-US" sz="1600" u="none" strike="noStrike" dirty="0" err="1" smtClean="0">
                          <a:effectLst/>
                        </a:rPr>
                        <a:t>Puteran</a:t>
                      </a:r>
                      <a:r>
                        <a:rPr lang="en-US" sz="1600" u="none" strike="noStrike" dirty="0" smtClean="0">
                          <a:effectLst/>
                        </a:rPr>
                        <a:t> + </a:t>
                      </a:r>
                    </a:p>
                    <a:p>
                      <a:pPr marL="0" indent="0" algn="l" fontAlgn="ctr">
                        <a:buFontTx/>
                        <a:buNone/>
                      </a:pPr>
                      <a:r>
                        <a:rPr lang="en-US" sz="1600" u="none" strike="noStrike" dirty="0" smtClean="0">
                          <a:effectLst/>
                        </a:rPr>
                        <a:t>   </a:t>
                      </a:r>
                      <a:r>
                        <a:rPr lang="en-US" sz="1600" u="none" strike="noStrike" dirty="0" err="1" smtClean="0">
                          <a:effectLst/>
                        </a:rPr>
                        <a:t>Corongan</a:t>
                      </a:r>
                      <a:endParaRPr lang="en-US" sz="1600" b="0" i="0" u="none" strike="noStrike" dirty="0">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18</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18</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55</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9</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9</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9</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27</a:t>
                      </a:r>
                      <a:endParaRPr lang="en-US" sz="1600" b="1"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204</a:t>
                      </a:r>
                      <a:endParaRPr lang="en-US" sz="1600" b="1"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l" fontAlgn="ctr"/>
                      <a:r>
                        <a:rPr lang="en-US" sz="1600" u="none" strike="noStrike">
                          <a:effectLst/>
                        </a:rPr>
                        <a:t> </a:t>
                      </a:r>
                      <a:endParaRPr lang="en-US" sz="1600" b="0" i="0" u="none" strike="noStrike">
                        <a:effectLst/>
                        <a:latin typeface="Arial" panose="020B06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effectLst/>
                        <a:latin typeface="Arial" panose="020B0604020202020204" pitchFamily="34" charset="0"/>
                      </a:endParaRPr>
                    </a:p>
                  </a:txBody>
                  <a:tcPr marL="9525" marR="9525" marT="9525" marB="0" anchor="ctr"/>
                </a:tc>
              </a:tr>
              <a:tr h="296819">
                <a:tc>
                  <a:txBody>
                    <a:bodyPr/>
                    <a:lstStyle/>
                    <a:p>
                      <a:pPr algn="ctr" fontAlgn="ctr"/>
                      <a:r>
                        <a:rPr lang="en-US" sz="1600" u="none" strike="noStrike" dirty="0">
                          <a:effectLst/>
                        </a:rPr>
                        <a:t> </a:t>
                      </a:r>
                      <a:endParaRPr lang="en-US" sz="1600" b="0"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l" fontAlgn="ctr"/>
                      <a:r>
                        <a:rPr lang="en-US" sz="1600" u="none" strike="noStrike" dirty="0">
                          <a:effectLst/>
                        </a:rPr>
                        <a:t>JUMLAH</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effectLst/>
                        </a:rPr>
                        <a:t> </a:t>
                      </a:r>
                      <a:endParaRPr lang="en-US" sz="1600" b="0"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effectLst/>
                        </a:rPr>
                        <a:t> </a:t>
                      </a:r>
                      <a:endParaRPr lang="en-US" sz="1600" b="0"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effectLst/>
                        </a:rPr>
                        <a:t> </a:t>
                      </a:r>
                      <a:endParaRPr lang="en-US" sz="1600" b="0"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effectLst/>
                        </a:rPr>
                        <a:t>315</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effectLst/>
                        </a:rPr>
                        <a:t> </a:t>
                      </a:r>
                      <a:endParaRPr lang="en-US" sz="1600" b="0"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effectLst/>
                        </a:rPr>
                        <a:t> </a:t>
                      </a:r>
                      <a:endParaRPr lang="en-US" sz="1600" b="0"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effectLst/>
                        </a:rPr>
                        <a:t> </a:t>
                      </a:r>
                      <a:endParaRPr lang="en-US" sz="1600" b="0"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b="1" i="0" u="none" strike="noStrike" dirty="0" smtClean="0">
                          <a:solidFill>
                            <a:schemeClr val="lt1"/>
                          </a:solidFill>
                          <a:effectLst/>
                          <a:latin typeface="+mn-lt"/>
                        </a:rPr>
                        <a:t>201</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c>
                  <a:txBody>
                    <a:bodyPr/>
                    <a:lstStyle/>
                    <a:p>
                      <a:pPr algn="ctr" fontAlgn="ctr"/>
                      <a:r>
                        <a:rPr lang="en-US" sz="1600" u="none" strike="noStrike" dirty="0">
                          <a:effectLst/>
                        </a:rPr>
                        <a:t> </a:t>
                      </a:r>
                      <a:r>
                        <a:rPr lang="en-US" sz="1600" u="none" strike="noStrike" dirty="0" smtClean="0">
                          <a:effectLst/>
                        </a:rPr>
                        <a:t>156</a:t>
                      </a:r>
                      <a:endParaRPr lang="en-US" sz="1600" b="1" i="0" u="none" strike="noStrike" dirty="0">
                        <a:solidFill>
                          <a:schemeClr val="bg1"/>
                        </a:solidFill>
                        <a:effectLst/>
                        <a:latin typeface="Arial" panose="020B0604020202020204" pitchFamily="34" charset="0"/>
                      </a:endParaRPr>
                    </a:p>
                  </a:txBody>
                  <a:tcPr marL="9525" marR="9525" marT="9525" marB="0" anchor="ctr">
                    <a:solidFill>
                      <a:schemeClr val="accent5">
                        <a:lumMod val="75000"/>
                      </a:schemeClr>
                    </a:solidFill>
                  </a:tcPr>
                </a:tc>
              </a:tr>
            </a:tbl>
          </a:graphicData>
        </a:graphic>
      </p:graphicFrame>
    </p:spTree>
    <p:extLst>
      <p:ext uri="{BB962C8B-B14F-4D97-AF65-F5344CB8AC3E}">
        <p14:creationId xmlns:p14="http://schemas.microsoft.com/office/powerpoint/2010/main" val="336972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7658100" y="2482850"/>
            <a:ext cx="3048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6100" y="120650"/>
            <a:ext cx="9372600" cy="6463308"/>
          </a:xfrm>
          <a:prstGeom prst="rect">
            <a:avLst/>
          </a:prstGeom>
          <a:noFill/>
        </p:spPr>
        <p:txBody>
          <a:bodyPr wrap="square" rtlCol="0">
            <a:spAutoFit/>
          </a:bodyPr>
          <a:lstStyle/>
          <a:p>
            <a:r>
              <a:rPr lang="sv-SE" b="1" dirty="0" smtClean="0"/>
              <a:t>III. </a:t>
            </a:r>
            <a:r>
              <a:rPr lang="sv-SE" b="1" dirty="0"/>
              <a:t>RESUME HASIL KUNJUNGAN</a:t>
            </a:r>
          </a:p>
          <a:p>
            <a:endParaRPr lang="sv-SE" b="1" dirty="0"/>
          </a:p>
          <a:p>
            <a:r>
              <a:rPr lang="sv-SE" dirty="0" smtClean="0"/>
              <a:t>Diatas nampak bahwa secara umum resume data – data hasil kunjungan dimana PT. IGG mempunyai Konfigurasi peralatan yang jauh lebih baik dibanding PG. CB dengan rincian sebagai berikut :</a:t>
            </a:r>
          </a:p>
          <a:p>
            <a:endParaRPr lang="sv-SE" dirty="0"/>
          </a:p>
          <a:p>
            <a:pPr marL="342900" indent="-342900">
              <a:buFont typeface="+mj-lt"/>
              <a:buAutoNum type="arabicPeriod"/>
            </a:pPr>
            <a:r>
              <a:rPr lang="sv-SE" b="1" dirty="0" smtClean="0"/>
              <a:t>Stasiun Gilingan </a:t>
            </a:r>
          </a:p>
          <a:p>
            <a:pPr marL="742950" lvl="1" indent="-285750">
              <a:buFont typeface="Arial" panose="020B0604020202020204" pitchFamily="34" charset="0"/>
              <a:buChar char="•"/>
            </a:pPr>
            <a:r>
              <a:rPr lang="sv-SE" dirty="0" smtClean="0"/>
              <a:t>PT. IGG mempunyai stasiun gilingan dengan kapasitas power yang jauh lebih besar hanpir 1,5 kali dari PG. CB, tiap ton fiber / sabut yang digiling sehingga HPG tercapai lebih baik.</a:t>
            </a:r>
          </a:p>
          <a:p>
            <a:pPr marL="742950" lvl="1" indent="-285750">
              <a:buFont typeface="Arial" panose="020B0604020202020204" pitchFamily="34" charset="0"/>
              <a:buChar char="•"/>
            </a:pPr>
            <a:r>
              <a:rPr lang="sv-SE" dirty="0" smtClean="0"/>
              <a:t>Mempunyai keunggulan pada sektor preparasi dimana power tersedia hampir 2,5 kalinya PG. CB untuk tiap ton sabut tebu digiling sehingga menghasilkan PI yang lebih baik</a:t>
            </a:r>
          </a:p>
          <a:p>
            <a:pPr marL="342900" indent="-342900">
              <a:buFont typeface="+mj-lt"/>
              <a:buAutoNum type="arabicPeriod"/>
            </a:pPr>
            <a:r>
              <a:rPr lang="sv-SE" b="1" dirty="0" smtClean="0"/>
              <a:t>Stasiun Ketel dan Listrik</a:t>
            </a:r>
          </a:p>
          <a:p>
            <a:pPr marL="800100" lvl="1" indent="-342900">
              <a:buFont typeface="Arial" panose="020B0604020202020204" pitchFamily="34" charset="0"/>
              <a:buChar char="•"/>
            </a:pPr>
            <a:r>
              <a:rPr lang="sv-SE" dirty="0" smtClean="0"/>
              <a:t>Mempunyai kapasitas yang memadai sehingga sudah tidak diperlukan lagi suplesi PLN.</a:t>
            </a:r>
          </a:p>
          <a:p>
            <a:pPr marL="342900" indent="-342900">
              <a:buFont typeface="+mj-lt"/>
              <a:buAutoNum type="arabicPeriod"/>
            </a:pPr>
            <a:r>
              <a:rPr lang="sv-SE" b="1" dirty="0" smtClean="0"/>
              <a:t>Stasiun Proses</a:t>
            </a:r>
          </a:p>
          <a:p>
            <a:pPr marL="800100" lvl="1" indent="-342900">
              <a:buFont typeface="Arial" panose="020B0604020202020204" pitchFamily="34" charset="0"/>
              <a:buChar char="•"/>
            </a:pPr>
            <a:r>
              <a:rPr lang="sv-SE" dirty="0" smtClean="0"/>
              <a:t>Dengan menggunakan system Defikasi Remelt Carbonatasi maka produk yang dihasilkan tidak mengandung sulfur sehingga dalam prosesnya tidak diperlukan bahan pembantu belerang.</a:t>
            </a:r>
          </a:p>
          <a:p>
            <a:pPr marL="342900" indent="-342900">
              <a:buFont typeface="+mj-lt"/>
              <a:buAutoNum type="arabicPeriod"/>
            </a:pPr>
            <a:r>
              <a:rPr lang="sv-SE" b="1" dirty="0" smtClean="0"/>
              <a:t>System Control</a:t>
            </a:r>
            <a:endParaRPr lang="sv-SE" b="1" dirty="0"/>
          </a:p>
          <a:p>
            <a:pPr marL="800100" lvl="1" indent="-342900">
              <a:buFont typeface="Arial" panose="020B0604020202020204" pitchFamily="34" charset="0"/>
              <a:buChar char="•"/>
            </a:pPr>
            <a:r>
              <a:rPr lang="sv-SE" dirty="0" smtClean="0"/>
              <a:t>Denga menggunakan system control fully automatic memungkinkan operasional peralatannya dengan lebih efisien dari sisi</a:t>
            </a:r>
          </a:p>
          <a:p>
            <a:pPr marL="1257300" lvl="2" indent="-342900">
              <a:buFont typeface="+mj-lt"/>
              <a:buAutoNum type="alphaLcParenR"/>
            </a:pPr>
            <a:r>
              <a:rPr lang="sv-SE" dirty="0" smtClean="0"/>
              <a:t>Jumlah operator/karyawan</a:t>
            </a:r>
          </a:p>
          <a:p>
            <a:pPr marL="1257300" lvl="2" indent="-342900">
              <a:buFont typeface="+mj-lt"/>
              <a:buAutoNum type="alphaLcParenR"/>
            </a:pPr>
            <a:r>
              <a:rPr lang="sv-SE" dirty="0" smtClean="0"/>
              <a:t>Efisiensi Proses / kinerja</a:t>
            </a:r>
          </a:p>
          <a:p>
            <a:pPr marL="1257300" lvl="2" indent="-342900">
              <a:buFont typeface="+mj-lt"/>
              <a:buAutoNum type="alphaLcParenR"/>
            </a:pPr>
            <a:r>
              <a:rPr lang="sv-SE" dirty="0" smtClean="0"/>
              <a:t>Efisiensi biaya operasional</a:t>
            </a:r>
            <a:endParaRPr lang="sv-SE" dirty="0"/>
          </a:p>
        </p:txBody>
      </p:sp>
    </p:spTree>
    <p:extLst>
      <p:ext uri="{BB962C8B-B14F-4D97-AF65-F5344CB8AC3E}">
        <p14:creationId xmlns:p14="http://schemas.microsoft.com/office/powerpoint/2010/main" val="1732299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658100" y="2482850"/>
            <a:ext cx="3048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2300" y="438130"/>
            <a:ext cx="8686800" cy="3416320"/>
          </a:xfrm>
          <a:prstGeom prst="rect">
            <a:avLst/>
          </a:prstGeom>
          <a:noFill/>
        </p:spPr>
        <p:txBody>
          <a:bodyPr wrap="square" rtlCol="0">
            <a:spAutoFit/>
          </a:bodyPr>
          <a:lstStyle/>
          <a:p>
            <a:r>
              <a:rPr lang="sv-SE" b="1" dirty="0" smtClean="0"/>
              <a:t>IV.  TINDAK LANJUT</a:t>
            </a:r>
            <a:endParaRPr lang="sv-SE" b="1" dirty="0"/>
          </a:p>
          <a:p>
            <a:endParaRPr lang="sv-SE" b="1" dirty="0"/>
          </a:p>
          <a:p>
            <a:r>
              <a:rPr lang="sv-SE" dirty="0" smtClean="0"/>
              <a:t>Berdasarkan referensi yang didapat dari study banding di PT. IGG, beberapa hal yang menjadi catatan dan pertimbangan untuk pengembangan PG. CB kedepan antara lain :</a:t>
            </a:r>
          </a:p>
          <a:p>
            <a:endParaRPr lang="sv-SE" dirty="0"/>
          </a:p>
          <a:p>
            <a:pPr marL="800100" lvl="1" indent="-342900">
              <a:buFont typeface="+mj-lt"/>
              <a:buAutoNum type="arabicPeriod"/>
            </a:pPr>
            <a:r>
              <a:rPr lang="sv-SE" dirty="0" smtClean="0"/>
              <a:t>Perlunya peningkatan efisiensi jumlah tenaga kerja atau peningkatan produktifitas karyawan melalui mekanisasi dan automatisasi system control yang juga akan berdampak pada kestabilan peningkatan efisiensi proses.</a:t>
            </a:r>
          </a:p>
          <a:p>
            <a:pPr lvl="2"/>
            <a:endParaRPr lang="sv-SE" dirty="0" smtClean="0"/>
          </a:p>
          <a:p>
            <a:pPr marL="800100" lvl="1" indent="-342900">
              <a:buFont typeface="+mj-lt"/>
              <a:buAutoNum type="arabicPeriod"/>
            </a:pPr>
            <a:r>
              <a:rPr lang="sv-SE" dirty="0" smtClean="0"/>
              <a:t>Untuk meningkatkan kinerja gilingan / HPG maka mutlak perlu ditingkatkan kinerja cane preparasi.</a:t>
            </a:r>
          </a:p>
          <a:p>
            <a:pPr lvl="1"/>
            <a:endParaRPr lang="sv-SE"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340" y="3549650"/>
            <a:ext cx="4480560" cy="3360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4574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88"/>
            <a:ext cx="10693400" cy="74031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88"/>
            <a:ext cx="1158875" cy="5711825"/>
          </a:xfrm>
          <a:custGeom>
            <a:avLst/>
            <a:gdLst/>
            <a:ahLst/>
            <a:cxnLst/>
            <a:rect l="l" t="t" r="r" b="b"/>
            <a:pathLst>
              <a:path w="1158875" h="5711825">
                <a:moveTo>
                  <a:pt x="215924" y="5711716"/>
                </a:moveTo>
                <a:lnTo>
                  <a:pt x="0" y="5675728"/>
                </a:lnTo>
                <a:lnTo>
                  <a:pt x="0" y="5367265"/>
                </a:lnTo>
                <a:lnTo>
                  <a:pt x="880834" y="0"/>
                </a:lnTo>
                <a:lnTo>
                  <a:pt x="1158451" y="0"/>
                </a:lnTo>
                <a:lnTo>
                  <a:pt x="215924" y="5711716"/>
                </a:lnTo>
                <a:close/>
              </a:path>
            </a:pathLst>
          </a:custGeom>
          <a:solidFill>
            <a:srgbClr val="30ACEC"/>
          </a:solidFill>
        </p:spPr>
        <p:txBody>
          <a:bodyPr wrap="square" lIns="0" tIns="0" rIns="0" bIns="0" rtlCol="0"/>
          <a:lstStyle/>
          <a:p>
            <a:endParaRPr/>
          </a:p>
        </p:txBody>
      </p:sp>
      <p:sp>
        <p:nvSpPr>
          <p:cNvPr id="4" name="object 4"/>
          <p:cNvSpPr/>
          <p:nvPr/>
        </p:nvSpPr>
        <p:spPr>
          <a:xfrm>
            <a:off x="0" y="488"/>
            <a:ext cx="819150" cy="4992370"/>
          </a:xfrm>
          <a:custGeom>
            <a:avLst/>
            <a:gdLst/>
            <a:ahLst/>
            <a:cxnLst/>
            <a:rect l="l" t="t" r="r" b="b"/>
            <a:pathLst>
              <a:path w="819150" h="4992370">
                <a:moveTo>
                  <a:pt x="0" y="4991967"/>
                </a:moveTo>
                <a:lnTo>
                  <a:pt x="0" y="3321123"/>
                </a:lnTo>
                <a:lnTo>
                  <a:pt x="544952" y="0"/>
                </a:lnTo>
                <a:lnTo>
                  <a:pt x="819141" y="0"/>
                </a:lnTo>
                <a:lnTo>
                  <a:pt x="0" y="4991967"/>
                </a:lnTo>
                <a:close/>
              </a:path>
            </a:pathLst>
          </a:custGeom>
          <a:solidFill>
            <a:srgbClr val="595959"/>
          </a:solidFill>
        </p:spPr>
        <p:txBody>
          <a:bodyPr wrap="square" lIns="0" tIns="0" rIns="0" bIns="0" rtlCol="0"/>
          <a:lstStyle/>
          <a:p>
            <a:endParaRPr/>
          </a:p>
        </p:txBody>
      </p:sp>
      <p:sp>
        <p:nvSpPr>
          <p:cNvPr id="5" name="object 5"/>
          <p:cNvSpPr/>
          <p:nvPr/>
        </p:nvSpPr>
        <p:spPr>
          <a:xfrm>
            <a:off x="0" y="6113206"/>
            <a:ext cx="978535" cy="1290955"/>
          </a:xfrm>
          <a:custGeom>
            <a:avLst/>
            <a:gdLst/>
            <a:ahLst/>
            <a:cxnLst/>
            <a:rect l="l" t="t" r="r" b="b"/>
            <a:pathLst>
              <a:path w="978535" h="1290954">
                <a:moveTo>
                  <a:pt x="978515" y="1290405"/>
                </a:moveTo>
                <a:lnTo>
                  <a:pt x="921963" y="1290405"/>
                </a:lnTo>
                <a:lnTo>
                  <a:pt x="0" y="20564"/>
                </a:lnTo>
                <a:lnTo>
                  <a:pt x="0" y="0"/>
                </a:lnTo>
                <a:lnTo>
                  <a:pt x="978515" y="1290405"/>
                </a:lnTo>
                <a:close/>
              </a:path>
            </a:pathLst>
          </a:custGeom>
          <a:solidFill>
            <a:srgbClr val="262626"/>
          </a:solidFill>
        </p:spPr>
        <p:txBody>
          <a:bodyPr wrap="square" lIns="0" tIns="0" rIns="0" bIns="0" rtlCol="0"/>
          <a:lstStyle/>
          <a:p>
            <a:endParaRPr/>
          </a:p>
        </p:txBody>
      </p:sp>
      <p:sp>
        <p:nvSpPr>
          <p:cNvPr id="6" name="object 6"/>
          <p:cNvSpPr/>
          <p:nvPr/>
        </p:nvSpPr>
        <p:spPr>
          <a:xfrm>
            <a:off x="0" y="5717344"/>
            <a:ext cx="1605915" cy="1686560"/>
          </a:xfrm>
          <a:custGeom>
            <a:avLst/>
            <a:gdLst/>
            <a:ahLst/>
            <a:cxnLst/>
            <a:rect l="l" t="t" r="r" b="b"/>
            <a:pathLst>
              <a:path w="1605915" h="1686559">
                <a:moveTo>
                  <a:pt x="1605724" y="1686266"/>
                </a:moveTo>
                <a:lnTo>
                  <a:pt x="1544031" y="1686266"/>
                </a:lnTo>
                <a:lnTo>
                  <a:pt x="0" y="5141"/>
                </a:lnTo>
                <a:lnTo>
                  <a:pt x="0" y="0"/>
                </a:lnTo>
                <a:lnTo>
                  <a:pt x="1605724" y="1686266"/>
                </a:lnTo>
                <a:close/>
              </a:path>
            </a:pathLst>
          </a:custGeom>
          <a:solidFill>
            <a:srgbClr val="0B5982"/>
          </a:solidFill>
        </p:spPr>
        <p:txBody>
          <a:bodyPr wrap="square" lIns="0" tIns="0" rIns="0" bIns="0" rtlCol="0"/>
          <a:lstStyle/>
          <a:p>
            <a:endParaRPr/>
          </a:p>
        </p:txBody>
      </p:sp>
      <p:sp>
        <p:nvSpPr>
          <p:cNvPr id="7" name="object 7"/>
          <p:cNvSpPr/>
          <p:nvPr/>
        </p:nvSpPr>
        <p:spPr>
          <a:xfrm>
            <a:off x="0" y="5676216"/>
            <a:ext cx="2301875" cy="1727835"/>
          </a:xfrm>
          <a:custGeom>
            <a:avLst/>
            <a:gdLst/>
            <a:ahLst/>
            <a:cxnLst/>
            <a:rect l="l" t="t" r="r" b="b"/>
            <a:pathLst>
              <a:path w="2301875" h="1727834">
                <a:moveTo>
                  <a:pt x="2301480" y="1727395"/>
                </a:moveTo>
                <a:lnTo>
                  <a:pt x="1605724" y="1727395"/>
                </a:lnTo>
                <a:lnTo>
                  <a:pt x="0" y="41128"/>
                </a:lnTo>
                <a:lnTo>
                  <a:pt x="0" y="0"/>
                </a:lnTo>
                <a:lnTo>
                  <a:pt x="215924" y="35987"/>
                </a:lnTo>
                <a:lnTo>
                  <a:pt x="2301480" y="1727395"/>
                </a:lnTo>
                <a:close/>
              </a:path>
            </a:pathLst>
          </a:custGeom>
          <a:solidFill>
            <a:srgbClr val="1186C3"/>
          </a:solidFill>
        </p:spPr>
        <p:txBody>
          <a:bodyPr wrap="square" lIns="0" tIns="0" rIns="0" bIns="0" rtlCol="0"/>
          <a:lstStyle/>
          <a:p>
            <a:endParaRPr/>
          </a:p>
        </p:txBody>
      </p:sp>
      <p:sp>
        <p:nvSpPr>
          <p:cNvPr id="8" name="object 8"/>
          <p:cNvSpPr/>
          <p:nvPr/>
        </p:nvSpPr>
        <p:spPr>
          <a:xfrm>
            <a:off x="0" y="5784178"/>
            <a:ext cx="1487805" cy="1619885"/>
          </a:xfrm>
          <a:custGeom>
            <a:avLst/>
            <a:gdLst/>
            <a:ahLst/>
            <a:cxnLst/>
            <a:rect l="l" t="t" r="r" b="b"/>
            <a:pathLst>
              <a:path w="1487805" h="1619884">
                <a:moveTo>
                  <a:pt x="1487479" y="1619433"/>
                </a:moveTo>
                <a:lnTo>
                  <a:pt x="978514" y="1619433"/>
                </a:lnTo>
                <a:lnTo>
                  <a:pt x="0" y="329027"/>
                </a:lnTo>
                <a:lnTo>
                  <a:pt x="0" y="0"/>
                </a:lnTo>
                <a:lnTo>
                  <a:pt x="1487479" y="1619433"/>
                </a:lnTo>
                <a:close/>
              </a:path>
            </a:pathLst>
          </a:custGeom>
          <a:solidFill>
            <a:srgbClr val="3F3F3F"/>
          </a:solidFill>
        </p:spPr>
        <p:txBody>
          <a:bodyPr wrap="square" lIns="0" tIns="0" rIns="0" bIns="0" rtlCol="0"/>
          <a:lstStyle/>
          <a:p>
            <a:endParaRPr/>
          </a:p>
        </p:txBody>
      </p:sp>
      <p:sp>
        <p:nvSpPr>
          <p:cNvPr id="9" name="object 9"/>
          <p:cNvSpPr txBox="1">
            <a:spLocks noGrp="1"/>
          </p:cNvSpPr>
          <p:nvPr>
            <p:ph type="title"/>
          </p:nvPr>
        </p:nvSpPr>
        <p:spPr>
          <a:xfrm>
            <a:off x="2612667" y="3003005"/>
            <a:ext cx="4313555" cy="941705"/>
          </a:xfrm>
          <a:prstGeom prst="rect">
            <a:avLst/>
          </a:prstGeom>
        </p:spPr>
        <p:txBody>
          <a:bodyPr vert="horz" wrap="square" lIns="0" tIns="13335" rIns="0" bIns="0" rtlCol="0">
            <a:spAutoFit/>
          </a:bodyPr>
          <a:lstStyle/>
          <a:p>
            <a:pPr marL="12700">
              <a:lnSpc>
                <a:spcPct val="100000"/>
              </a:lnSpc>
              <a:spcBef>
                <a:spcPts val="105"/>
              </a:spcBef>
            </a:pPr>
            <a:r>
              <a:rPr sz="6000" i="1" u="none" spc="-204" dirty="0">
                <a:latin typeface="Trebuchet MS"/>
                <a:cs typeface="Trebuchet MS"/>
              </a:rPr>
              <a:t>Terima</a:t>
            </a:r>
            <a:r>
              <a:rPr sz="6000" i="1" u="none" spc="-530" dirty="0">
                <a:latin typeface="Trebuchet MS"/>
                <a:cs typeface="Trebuchet MS"/>
              </a:rPr>
              <a:t> </a:t>
            </a:r>
            <a:r>
              <a:rPr sz="6000" i="1" u="none" spc="40" dirty="0">
                <a:latin typeface="Trebuchet MS"/>
                <a:cs typeface="Trebuchet MS"/>
              </a:rPr>
              <a:t>Kasih</a:t>
            </a:r>
            <a:endParaRPr sz="6000">
              <a:latin typeface="Trebuchet MS"/>
              <a:cs typeface="Trebuchet M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1713</TotalTime>
  <Words>1215</Words>
  <Application>Microsoft Office PowerPoint</Application>
  <PresentationFormat>Custom</PresentationFormat>
  <Paragraphs>676</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(Body)</vt:lpstr>
      <vt:lpstr>Times New Roman</vt:lpstr>
      <vt:lpstr>Trebuchet MS</vt:lpstr>
      <vt:lpstr>Tw Cen MT Condensed Extra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PABRIKASI</dc:creator>
  <cp:lastModifiedBy>Khoirul</cp:lastModifiedBy>
  <cp:revision>107</cp:revision>
  <cp:lastPrinted>2019-11-12T02:10:50Z</cp:lastPrinted>
  <dcterms:created xsi:type="dcterms:W3CDTF">2019-06-03T06:14:24Z</dcterms:created>
  <dcterms:modified xsi:type="dcterms:W3CDTF">2019-11-18T01:00:40Z</dcterms:modified>
</cp:coreProperties>
</file>